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字由点字典黑 65J" panose="02010600030101010101" charset="-122"/>
      <p:regular r:id="rId16"/>
    </p:embeddedFont>
    <p:embeddedFont>
      <p:font typeface="字由点字典黑 75J" panose="02010600030101010101" charset="-122"/>
      <p:regular r:id="rId17"/>
    </p:embeddedFont>
    <p:embeddedFont>
      <p:font typeface="字由点字倔强黑" panose="02010600030101010101" charset="-122"/>
      <p:regular r:id="rId18"/>
    </p:embeddedFont>
    <p:embeddedFont>
      <p:font typeface="Inndam" panose="02010600030101010101"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683820-5A00-44AB-9103-2F07538B186F}" v="11" dt="2024-04-15T16:01:00.7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6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煦堂 范" userId="4334a56c39243af4" providerId="LiveId" clId="{B3683820-5A00-44AB-9103-2F07538B186F}"/>
    <pc:docChg chg="undo custSel modSld">
      <pc:chgData name="煦堂 范" userId="4334a56c39243af4" providerId="LiveId" clId="{B3683820-5A00-44AB-9103-2F07538B186F}" dt="2024-04-16T00:33:05.444" v="90" actId="20577"/>
      <pc:docMkLst>
        <pc:docMk/>
      </pc:docMkLst>
      <pc:sldChg chg="modSp mod">
        <pc:chgData name="煦堂 范" userId="4334a56c39243af4" providerId="LiveId" clId="{B3683820-5A00-44AB-9103-2F07538B186F}" dt="2024-04-16T00:33:05.444" v="90" actId="20577"/>
        <pc:sldMkLst>
          <pc:docMk/>
          <pc:sldMk cId="0" sldId="256"/>
        </pc:sldMkLst>
        <pc:spChg chg="mod">
          <ac:chgData name="煦堂 范" userId="4334a56c39243af4" providerId="LiveId" clId="{B3683820-5A00-44AB-9103-2F07538B186F}" dt="2024-04-16T00:32:58.691" v="80" actId="20577"/>
          <ac:spMkLst>
            <pc:docMk/>
            <pc:sldMk cId="0" sldId="256"/>
            <ac:spMk id="22" creationId="{00000000-0000-0000-0000-000000000000}"/>
          </ac:spMkLst>
        </pc:spChg>
        <pc:spChg chg="mod">
          <ac:chgData name="煦堂 范" userId="4334a56c39243af4" providerId="LiveId" clId="{B3683820-5A00-44AB-9103-2F07538B186F}" dt="2024-04-16T00:33:05.444" v="90" actId="20577"/>
          <ac:spMkLst>
            <pc:docMk/>
            <pc:sldMk cId="0" sldId="256"/>
            <ac:spMk id="24" creationId="{00000000-0000-0000-0000-000000000000}"/>
          </ac:spMkLst>
        </pc:spChg>
      </pc:sldChg>
      <pc:sldChg chg="addSp delSp modSp mod">
        <pc:chgData name="煦堂 范" userId="4334a56c39243af4" providerId="LiveId" clId="{B3683820-5A00-44AB-9103-2F07538B186F}" dt="2024-04-15T15:59:58.886" v="10" actId="14100"/>
        <pc:sldMkLst>
          <pc:docMk/>
          <pc:sldMk cId="0" sldId="261"/>
        </pc:sldMkLst>
        <pc:spChg chg="del">
          <ac:chgData name="煦堂 范" userId="4334a56c39243af4" providerId="LiveId" clId="{B3683820-5A00-44AB-9103-2F07538B186F}" dt="2024-04-15T15:59:43.502" v="0" actId="478"/>
          <ac:spMkLst>
            <pc:docMk/>
            <pc:sldMk cId="0" sldId="261"/>
            <ac:spMk id="10" creationId="{00000000-0000-0000-0000-000000000000}"/>
          </ac:spMkLst>
        </pc:spChg>
        <pc:picChg chg="add mod">
          <ac:chgData name="煦堂 范" userId="4334a56c39243af4" providerId="LiveId" clId="{B3683820-5A00-44AB-9103-2F07538B186F}" dt="2024-04-15T15:59:58.886" v="10" actId="14100"/>
          <ac:picMkLst>
            <pc:docMk/>
            <pc:sldMk cId="0" sldId="261"/>
            <ac:picMk id="1025" creationId="{DD75C1CD-5704-66D6-BB2F-4F03AA425FAF}"/>
          </ac:picMkLst>
        </pc:picChg>
      </pc:sldChg>
      <pc:sldChg chg="addSp delSp modSp mod">
        <pc:chgData name="煦堂 范" userId="4334a56c39243af4" providerId="LiveId" clId="{B3683820-5A00-44AB-9103-2F07538B186F}" dt="2024-04-15T16:02:48.073" v="79" actId="255"/>
        <pc:sldMkLst>
          <pc:docMk/>
          <pc:sldMk cId="0" sldId="264"/>
        </pc:sldMkLst>
        <pc:spChg chg="mod">
          <ac:chgData name="煦堂 范" userId="4334a56c39243af4" providerId="LiveId" clId="{B3683820-5A00-44AB-9103-2F07538B186F}" dt="2024-04-15T16:02:35.784" v="78" actId="1076"/>
          <ac:spMkLst>
            <pc:docMk/>
            <pc:sldMk cId="0" sldId="264"/>
            <ac:spMk id="2" creationId="{00000000-0000-0000-0000-000000000000}"/>
          </ac:spMkLst>
        </pc:spChg>
        <pc:spChg chg="mod">
          <ac:chgData name="煦堂 范" userId="4334a56c39243af4" providerId="LiveId" clId="{B3683820-5A00-44AB-9103-2F07538B186F}" dt="2024-04-15T16:00:34.250" v="27" actId="20577"/>
          <ac:spMkLst>
            <pc:docMk/>
            <pc:sldMk cId="0" sldId="264"/>
            <ac:spMk id="8" creationId="{00000000-0000-0000-0000-000000000000}"/>
          </ac:spMkLst>
        </pc:spChg>
        <pc:spChg chg="add del mod topLvl">
          <ac:chgData name="煦堂 范" userId="4334a56c39243af4" providerId="LiveId" clId="{B3683820-5A00-44AB-9103-2F07538B186F}" dt="2024-04-15T16:02:48.073" v="79" actId="255"/>
          <ac:spMkLst>
            <pc:docMk/>
            <pc:sldMk cId="0" sldId="264"/>
            <ac:spMk id="11" creationId="{00000000-0000-0000-0000-000000000000}"/>
          </ac:spMkLst>
        </pc:spChg>
        <pc:spChg chg="mod topLvl">
          <ac:chgData name="煦堂 范" userId="4334a56c39243af4" providerId="LiveId" clId="{B3683820-5A00-44AB-9103-2F07538B186F}" dt="2024-04-15T16:00:50.806" v="40" actId="478"/>
          <ac:spMkLst>
            <pc:docMk/>
            <pc:sldMk cId="0" sldId="264"/>
            <ac:spMk id="12" creationId="{00000000-0000-0000-0000-000000000000}"/>
          </ac:spMkLst>
        </pc:spChg>
        <pc:spChg chg="mod">
          <ac:chgData name="煦堂 范" userId="4334a56c39243af4" providerId="LiveId" clId="{B3683820-5A00-44AB-9103-2F07538B186F}" dt="2024-04-15T16:00:54.260" v="43" actId="1076"/>
          <ac:spMkLst>
            <pc:docMk/>
            <pc:sldMk cId="0" sldId="264"/>
            <ac:spMk id="13" creationId="{00000000-0000-0000-0000-000000000000}"/>
          </ac:spMkLst>
        </pc:spChg>
        <pc:spChg chg="mod">
          <ac:chgData name="煦堂 范" userId="4334a56c39243af4" providerId="LiveId" clId="{B3683820-5A00-44AB-9103-2F07538B186F}" dt="2024-04-15T16:00:26.587" v="11" actId="20577"/>
          <ac:spMkLst>
            <pc:docMk/>
            <pc:sldMk cId="0" sldId="264"/>
            <ac:spMk id="14" creationId="{00000000-0000-0000-0000-000000000000}"/>
          </ac:spMkLst>
        </pc:spChg>
        <pc:spChg chg="add mod">
          <ac:chgData name="煦堂 范" userId="4334a56c39243af4" providerId="LiveId" clId="{B3683820-5A00-44AB-9103-2F07538B186F}" dt="2024-04-15T16:01:38.864" v="67" actId="1076"/>
          <ac:spMkLst>
            <pc:docMk/>
            <pc:sldMk cId="0" sldId="264"/>
            <ac:spMk id="15" creationId="{2970E337-BFD3-E387-955F-2DC6C4B1BD2D}"/>
          </ac:spMkLst>
        </pc:spChg>
        <pc:grpChg chg="add del mod">
          <ac:chgData name="煦堂 范" userId="4334a56c39243af4" providerId="LiveId" clId="{B3683820-5A00-44AB-9103-2F07538B186F}" dt="2024-04-15T16:01:40.755" v="69" actId="1076"/>
          <ac:grpSpMkLst>
            <pc:docMk/>
            <pc:sldMk cId="0" sldId="264"/>
            <ac:grpSpMk id="10"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2.png"/><Relationship Id="rId7" Type="http://schemas.openxmlformats.org/officeDocument/2006/relationships/image" Target="../media/image54.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jpeg"/><Relationship Id="rId10" Type="http://schemas.openxmlformats.org/officeDocument/2006/relationships/image" Target="../media/image8.svg"/><Relationship Id="rId4" Type="http://schemas.openxmlformats.org/officeDocument/2006/relationships/image" Target="../media/image12.sv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7.svg"/><Relationship Id="rId5" Type="http://schemas.openxmlformats.org/officeDocument/2006/relationships/image" Target="../media/image13.jpeg"/><Relationship Id="rId10" Type="http://schemas.openxmlformats.org/officeDocument/2006/relationships/image" Target="../media/image16.png"/><Relationship Id="rId4" Type="http://schemas.openxmlformats.org/officeDocument/2006/relationships/image" Target="../media/image12.sv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4.sv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2.png"/><Relationship Id="rId7" Type="http://schemas.openxmlformats.org/officeDocument/2006/relationships/image" Target="../media/image32.svg"/><Relationship Id="rId12" Type="http://schemas.openxmlformats.org/officeDocument/2006/relationships/image" Target="../media/image37.png"/><Relationship Id="rId17" Type="http://schemas.openxmlformats.org/officeDocument/2006/relationships/image" Target="../media/image42.svg"/><Relationship Id="rId2" Type="http://schemas.openxmlformats.org/officeDocument/2006/relationships/image" Target="../media/image13.jpeg"/><Relationship Id="rId16"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png"/><Relationship Id="rId15" Type="http://schemas.openxmlformats.org/officeDocument/2006/relationships/image" Target="../media/image40.svg"/><Relationship Id="rId10" Type="http://schemas.openxmlformats.org/officeDocument/2006/relationships/image" Target="../media/image35.png"/><Relationship Id="rId4" Type="http://schemas.openxmlformats.org/officeDocument/2006/relationships/image" Target="../media/image23.svg"/><Relationship Id="rId9" Type="http://schemas.openxmlformats.org/officeDocument/2006/relationships/image" Target="../media/image34.svg"/><Relationship Id="rId1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0.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7.svg"/><Relationship Id="rId3" Type="http://schemas.openxmlformats.org/officeDocument/2006/relationships/image" Target="../media/image12.svg"/><Relationship Id="rId7" Type="http://schemas.openxmlformats.org/officeDocument/2006/relationships/image" Target="../media/image15.svg"/><Relationship Id="rId12"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47.svg"/><Relationship Id="rId5" Type="http://schemas.openxmlformats.org/officeDocument/2006/relationships/image" Target="../media/image45.jpeg"/><Relationship Id="rId10" Type="http://schemas.openxmlformats.org/officeDocument/2006/relationships/image" Target="../media/image46.png"/><Relationship Id="rId4" Type="http://schemas.openxmlformats.org/officeDocument/2006/relationships/image" Target="../media/image44.jpe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2.png"/><Relationship Id="rId7" Type="http://schemas.openxmlformats.org/officeDocument/2006/relationships/image" Target="../media/image50.pn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2.png"/><Relationship Id="rId7" Type="http://schemas.openxmlformats.org/officeDocument/2006/relationships/image" Target="../media/image51.sv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2.jpeg"/><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999" b="-9000"/>
            </a:stretch>
          </a:blipFill>
        </p:spPr>
      </p:sp>
      <p:grpSp>
        <p:nvGrpSpPr>
          <p:cNvPr id="3" name="Group 3"/>
          <p:cNvGrpSpPr/>
          <p:nvPr/>
        </p:nvGrpSpPr>
        <p:grpSpPr>
          <a:xfrm>
            <a:off x="535331" y="553942"/>
            <a:ext cx="16047001" cy="8475190"/>
            <a:chOff x="0" y="0"/>
            <a:chExt cx="21396002" cy="11300254"/>
          </a:xfrm>
        </p:grpSpPr>
        <p:grpSp>
          <p:nvGrpSpPr>
            <p:cNvPr id="4" name="Group 4"/>
            <p:cNvGrpSpPr/>
            <p:nvPr/>
          </p:nvGrpSpPr>
          <p:grpSpPr>
            <a:xfrm rot="5400000">
              <a:off x="-220775" y="468220"/>
              <a:ext cx="10972800" cy="10041652"/>
              <a:chOff x="0" y="0"/>
              <a:chExt cx="15397126" cy="14090532"/>
            </a:xfrm>
          </p:grpSpPr>
          <p:sp>
            <p:nvSpPr>
              <p:cNvPr id="5" name="Freeform 5"/>
              <p:cNvSpPr/>
              <p:nvPr/>
            </p:nvSpPr>
            <p:spPr>
              <a:xfrm>
                <a:off x="0" y="0"/>
                <a:ext cx="15397125" cy="14090532"/>
              </a:xfrm>
              <a:custGeom>
                <a:avLst/>
                <a:gdLst/>
                <a:ahLst/>
                <a:cxnLst/>
                <a:rect l="l" t="t" r="r" b="b"/>
                <a:pathLst>
                  <a:path w="15397125" h="14090532">
                    <a:moveTo>
                      <a:pt x="1324610" y="0"/>
                    </a:moveTo>
                    <a:lnTo>
                      <a:pt x="0" y="0"/>
                    </a:lnTo>
                    <a:lnTo>
                      <a:pt x="0" y="12765922"/>
                    </a:lnTo>
                    <a:lnTo>
                      <a:pt x="1324610" y="14090532"/>
                    </a:lnTo>
                    <a:lnTo>
                      <a:pt x="15397125" y="14090532"/>
                    </a:lnTo>
                    <a:lnTo>
                      <a:pt x="15397125" y="0"/>
                    </a:lnTo>
                    <a:lnTo>
                      <a:pt x="1324610" y="0"/>
                    </a:lnTo>
                    <a:close/>
                  </a:path>
                </a:pathLst>
              </a:custGeom>
              <a:solidFill>
                <a:srgbClr val="000000"/>
              </a:solidFill>
            </p:spPr>
          </p:sp>
        </p:grpSp>
        <p:grpSp>
          <p:nvGrpSpPr>
            <p:cNvPr id="6" name="Group 6"/>
            <p:cNvGrpSpPr/>
            <p:nvPr/>
          </p:nvGrpSpPr>
          <p:grpSpPr>
            <a:xfrm rot="-5400000">
              <a:off x="10024853" y="-395703"/>
              <a:ext cx="10972800" cy="11769497"/>
              <a:chOff x="0" y="0"/>
              <a:chExt cx="15397126" cy="16515058"/>
            </a:xfrm>
          </p:grpSpPr>
          <p:sp>
            <p:nvSpPr>
              <p:cNvPr id="7" name="Freeform 7"/>
              <p:cNvSpPr/>
              <p:nvPr/>
            </p:nvSpPr>
            <p:spPr>
              <a:xfrm>
                <a:off x="0" y="0"/>
                <a:ext cx="15397125" cy="16515059"/>
              </a:xfrm>
              <a:custGeom>
                <a:avLst/>
                <a:gdLst/>
                <a:ahLst/>
                <a:cxnLst/>
                <a:rect l="l" t="t" r="r" b="b"/>
                <a:pathLst>
                  <a:path w="15397125" h="16515059">
                    <a:moveTo>
                      <a:pt x="1324610" y="0"/>
                    </a:moveTo>
                    <a:lnTo>
                      <a:pt x="0" y="0"/>
                    </a:lnTo>
                    <a:lnTo>
                      <a:pt x="0" y="15190448"/>
                    </a:lnTo>
                    <a:lnTo>
                      <a:pt x="1324610" y="16515059"/>
                    </a:lnTo>
                    <a:lnTo>
                      <a:pt x="15397125" y="16515059"/>
                    </a:lnTo>
                    <a:lnTo>
                      <a:pt x="15397125" y="0"/>
                    </a:lnTo>
                    <a:lnTo>
                      <a:pt x="1324610" y="0"/>
                    </a:lnTo>
                    <a:close/>
                  </a:path>
                </a:pathLst>
              </a:custGeom>
              <a:solidFill>
                <a:srgbClr val="000000"/>
              </a:solidFill>
            </p:spPr>
          </p:sp>
        </p:grpSp>
        <p:sp>
          <p:nvSpPr>
            <p:cNvPr id="8" name="Freeform 8"/>
            <p:cNvSpPr/>
            <p:nvPr/>
          </p:nvSpPr>
          <p:spPr>
            <a:xfrm>
              <a:off x="244798" y="3868820"/>
              <a:ext cx="15266455" cy="7117474"/>
            </a:xfrm>
            <a:custGeom>
              <a:avLst/>
              <a:gdLst/>
              <a:ahLst/>
              <a:cxnLst/>
              <a:rect l="l" t="t" r="r" b="b"/>
              <a:pathLst>
                <a:path w="15266455" h="7117474">
                  <a:moveTo>
                    <a:pt x="0" y="0"/>
                  </a:moveTo>
                  <a:lnTo>
                    <a:pt x="15266455" y="0"/>
                  </a:lnTo>
                  <a:lnTo>
                    <a:pt x="15266455" y="7117474"/>
                  </a:lnTo>
                  <a:lnTo>
                    <a:pt x="0" y="7117474"/>
                  </a:lnTo>
                  <a:lnTo>
                    <a:pt x="0" y="0"/>
                  </a:lnTo>
                  <a:close/>
                </a:path>
              </a:pathLst>
            </a:custGeom>
            <a:blipFill>
              <a:blip r:embed="rId3">
                <a:alphaModFix amt="51000"/>
              </a:blip>
              <a:stretch>
                <a:fillRect b="-13412"/>
              </a:stretch>
            </a:blipFill>
          </p:spPr>
        </p:sp>
        <p:sp>
          <p:nvSpPr>
            <p:cNvPr id="9" name="Freeform 9"/>
            <p:cNvSpPr/>
            <p:nvPr/>
          </p:nvSpPr>
          <p:spPr>
            <a:xfrm flipH="1">
              <a:off x="2273274" y="0"/>
              <a:ext cx="19122728" cy="10978092"/>
            </a:xfrm>
            <a:custGeom>
              <a:avLst/>
              <a:gdLst/>
              <a:ahLst/>
              <a:cxnLst/>
              <a:rect l="l" t="t" r="r" b="b"/>
              <a:pathLst>
                <a:path w="19122728" h="10978092">
                  <a:moveTo>
                    <a:pt x="19122728" y="0"/>
                  </a:moveTo>
                  <a:lnTo>
                    <a:pt x="0" y="0"/>
                  </a:lnTo>
                  <a:lnTo>
                    <a:pt x="0" y="10978092"/>
                  </a:lnTo>
                  <a:lnTo>
                    <a:pt x="19122728" y="10978092"/>
                  </a:lnTo>
                  <a:lnTo>
                    <a:pt x="19122728" y="0"/>
                  </a:lnTo>
                  <a:close/>
                </a:path>
              </a:pathLst>
            </a:custGeom>
            <a:blipFill>
              <a:blip r:embed="rId4">
                <a:alphaModFix amt="86000"/>
                <a:extLst>
                  <a:ext uri="{96DAC541-7B7A-43D3-8B79-37D633B846F1}">
                    <asvg:svgBlip xmlns:asvg="http://schemas.microsoft.com/office/drawing/2016/SVG/main" r:embed="rId5"/>
                  </a:ext>
                </a:extLst>
              </a:blip>
              <a:stretch>
                <a:fillRect t="-39399" b="-34790"/>
              </a:stretch>
            </a:blipFill>
          </p:spPr>
        </p:sp>
        <p:sp>
          <p:nvSpPr>
            <p:cNvPr id="10" name="Freeform 10"/>
            <p:cNvSpPr/>
            <p:nvPr/>
          </p:nvSpPr>
          <p:spPr>
            <a:xfrm rot="652127" flipH="1">
              <a:off x="122947" y="9722339"/>
              <a:ext cx="1514381" cy="1448127"/>
            </a:xfrm>
            <a:custGeom>
              <a:avLst/>
              <a:gdLst/>
              <a:ahLst/>
              <a:cxnLst/>
              <a:rect l="l" t="t" r="r" b="b"/>
              <a:pathLst>
                <a:path w="1514381" h="1448127">
                  <a:moveTo>
                    <a:pt x="1514381" y="0"/>
                  </a:moveTo>
                  <a:lnTo>
                    <a:pt x="0" y="0"/>
                  </a:lnTo>
                  <a:lnTo>
                    <a:pt x="0" y="1448127"/>
                  </a:lnTo>
                  <a:lnTo>
                    <a:pt x="1514381" y="1448127"/>
                  </a:lnTo>
                  <a:lnTo>
                    <a:pt x="1514381"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11" name="Group 11"/>
          <p:cNvGrpSpPr/>
          <p:nvPr/>
        </p:nvGrpSpPr>
        <p:grpSpPr>
          <a:xfrm>
            <a:off x="16582332" y="1018580"/>
            <a:ext cx="493369" cy="5712759"/>
            <a:chOff x="0" y="0"/>
            <a:chExt cx="657826" cy="7617012"/>
          </a:xfrm>
        </p:grpSpPr>
        <p:sp>
          <p:nvSpPr>
            <p:cNvPr id="12" name="Freeform 12"/>
            <p:cNvSpPr/>
            <p:nvPr/>
          </p:nvSpPr>
          <p:spPr>
            <a:xfrm rot="-5400000">
              <a:off x="-1073429" y="1073429"/>
              <a:ext cx="2804684" cy="657826"/>
            </a:xfrm>
            <a:custGeom>
              <a:avLst/>
              <a:gdLst/>
              <a:ahLst/>
              <a:cxnLst/>
              <a:rect l="l" t="t" r="r" b="b"/>
              <a:pathLst>
                <a:path w="2804684" h="657826">
                  <a:moveTo>
                    <a:pt x="0" y="0"/>
                  </a:moveTo>
                  <a:lnTo>
                    <a:pt x="2804684" y="0"/>
                  </a:lnTo>
                  <a:lnTo>
                    <a:pt x="2804684" y="657826"/>
                  </a:lnTo>
                  <a:lnTo>
                    <a:pt x="0" y="6578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rot="-5400000">
              <a:off x="-664839" y="3469523"/>
              <a:ext cx="1987503" cy="657826"/>
            </a:xfrm>
            <a:custGeom>
              <a:avLst/>
              <a:gdLst/>
              <a:ahLst/>
              <a:cxnLst/>
              <a:rect l="l" t="t" r="r" b="b"/>
              <a:pathLst>
                <a:path w="1987503" h="657826">
                  <a:moveTo>
                    <a:pt x="0" y="0"/>
                  </a:moveTo>
                  <a:lnTo>
                    <a:pt x="1987504" y="0"/>
                  </a:lnTo>
                  <a:lnTo>
                    <a:pt x="1987504" y="657826"/>
                  </a:lnTo>
                  <a:lnTo>
                    <a:pt x="0" y="657826"/>
                  </a:lnTo>
                  <a:lnTo>
                    <a:pt x="0" y="0"/>
                  </a:lnTo>
                  <a:close/>
                </a:path>
              </a:pathLst>
            </a:custGeom>
            <a:blipFill>
              <a:blip r:embed="rId8">
                <a:extLst>
                  <a:ext uri="{96DAC541-7B7A-43D3-8B79-37D633B846F1}">
                    <asvg:svgBlip xmlns:asvg="http://schemas.microsoft.com/office/drawing/2016/SVG/main" r:embed="rId9"/>
                  </a:ext>
                </a:extLst>
              </a:blip>
              <a:stretch>
                <a:fillRect l="-41115"/>
              </a:stretch>
            </a:blipFill>
          </p:spPr>
        </p:sp>
        <p:sp>
          <p:nvSpPr>
            <p:cNvPr id="14" name="Freeform 14"/>
            <p:cNvSpPr/>
            <p:nvPr/>
          </p:nvSpPr>
          <p:spPr>
            <a:xfrm rot="-5400000">
              <a:off x="-520438" y="6438748"/>
              <a:ext cx="2010113" cy="346415"/>
            </a:xfrm>
            <a:custGeom>
              <a:avLst/>
              <a:gdLst/>
              <a:ahLst/>
              <a:cxnLst/>
              <a:rect l="l" t="t" r="r" b="b"/>
              <a:pathLst>
                <a:path w="2010113" h="346415">
                  <a:moveTo>
                    <a:pt x="0" y="0"/>
                  </a:moveTo>
                  <a:lnTo>
                    <a:pt x="2010113" y="0"/>
                  </a:lnTo>
                  <a:lnTo>
                    <a:pt x="2010113" y="346415"/>
                  </a:lnTo>
                  <a:lnTo>
                    <a:pt x="0" y="346415"/>
                  </a:lnTo>
                  <a:lnTo>
                    <a:pt x="0" y="0"/>
                  </a:lnTo>
                  <a:close/>
                </a:path>
              </a:pathLst>
            </a:custGeom>
            <a:blipFill>
              <a:blip r:embed="rId10">
                <a:extLst>
                  <a:ext uri="{96DAC541-7B7A-43D3-8B79-37D633B846F1}">
                    <asvg:svgBlip xmlns:asvg="http://schemas.microsoft.com/office/drawing/2016/SVG/main" r:embed="rId11"/>
                  </a:ext>
                </a:extLst>
              </a:blip>
              <a:stretch>
                <a:fillRect l="-96511" t="-279142"/>
              </a:stretch>
            </a:blipFill>
          </p:spPr>
        </p:sp>
        <p:sp>
          <p:nvSpPr>
            <p:cNvPr id="15" name="Freeform 15"/>
            <p:cNvSpPr/>
            <p:nvPr/>
          </p:nvSpPr>
          <p:spPr>
            <a:xfrm rot="-5400000">
              <a:off x="-19971" y="4812159"/>
              <a:ext cx="697768" cy="657826"/>
            </a:xfrm>
            <a:custGeom>
              <a:avLst/>
              <a:gdLst/>
              <a:ahLst/>
              <a:cxnLst/>
              <a:rect l="l" t="t" r="r" b="b"/>
              <a:pathLst>
                <a:path w="697768" h="657826">
                  <a:moveTo>
                    <a:pt x="0" y="0"/>
                  </a:moveTo>
                  <a:lnTo>
                    <a:pt x="697768" y="0"/>
                  </a:lnTo>
                  <a:lnTo>
                    <a:pt x="697768" y="657826"/>
                  </a:lnTo>
                  <a:lnTo>
                    <a:pt x="0" y="657826"/>
                  </a:lnTo>
                  <a:lnTo>
                    <a:pt x="0" y="0"/>
                  </a:lnTo>
                  <a:close/>
                </a:path>
              </a:pathLst>
            </a:custGeom>
            <a:blipFill>
              <a:blip r:embed="rId8">
                <a:extLst>
                  <a:ext uri="{96DAC541-7B7A-43D3-8B79-37D633B846F1}">
                    <asvg:svgBlip xmlns:asvg="http://schemas.microsoft.com/office/drawing/2016/SVG/main" r:embed="rId9"/>
                  </a:ext>
                </a:extLst>
              </a:blip>
              <a:stretch>
                <a:fillRect l="-301950"/>
              </a:stretch>
            </a:blipFill>
          </p:spPr>
        </p:sp>
      </p:grpSp>
      <p:sp>
        <p:nvSpPr>
          <p:cNvPr id="16" name="Freeform 16"/>
          <p:cNvSpPr/>
          <p:nvPr/>
        </p:nvSpPr>
        <p:spPr>
          <a:xfrm>
            <a:off x="1028700" y="8023812"/>
            <a:ext cx="3934811" cy="1308325"/>
          </a:xfrm>
          <a:custGeom>
            <a:avLst/>
            <a:gdLst/>
            <a:ahLst/>
            <a:cxnLst/>
            <a:rect l="l" t="t" r="r" b="b"/>
            <a:pathLst>
              <a:path w="3934811" h="1308325">
                <a:moveTo>
                  <a:pt x="0" y="0"/>
                </a:moveTo>
                <a:lnTo>
                  <a:pt x="3934811" y="0"/>
                </a:lnTo>
                <a:lnTo>
                  <a:pt x="3934811" y="1308325"/>
                </a:lnTo>
                <a:lnTo>
                  <a:pt x="0" y="13083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rot="5400000">
            <a:off x="223628" y="6949565"/>
            <a:ext cx="2103513" cy="493369"/>
          </a:xfrm>
          <a:custGeom>
            <a:avLst/>
            <a:gdLst/>
            <a:ahLst/>
            <a:cxnLst/>
            <a:rect l="l" t="t" r="r" b="b"/>
            <a:pathLst>
              <a:path w="2103513" h="493369">
                <a:moveTo>
                  <a:pt x="0" y="0"/>
                </a:moveTo>
                <a:lnTo>
                  <a:pt x="2103513" y="0"/>
                </a:lnTo>
                <a:lnTo>
                  <a:pt x="2103513" y="493370"/>
                </a:lnTo>
                <a:lnTo>
                  <a:pt x="0" y="4933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rot="5400000">
            <a:off x="530071" y="5152495"/>
            <a:ext cx="1490628" cy="493369"/>
          </a:xfrm>
          <a:custGeom>
            <a:avLst/>
            <a:gdLst/>
            <a:ahLst/>
            <a:cxnLst/>
            <a:rect l="l" t="t" r="r" b="b"/>
            <a:pathLst>
              <a:path w="1490628" h="493369">
                <a:moveTo>
                  <a:pt x="0" y="0"/>
                </a:moveTo>
                <a:lnTo>
                  <a:pt x="1490628" y="0"/>
                </a:lnTo>
                <a:lnTo>
                  <a:pt x="1490628" y="493369"/>
                </a:lnTo>
                <a:lnTo>
                  <a:pt x="0" y="493369"/>
                </a:lnTo>
                <a:lnTo>
                  <a:pt x="0" y="0"/>
                </a:lnTo>
                <a:close/>
              </a:path>
            </a:pathLst>
          </a:custGeom>
          <a:blipFill>
            <a:blip r:embed="rId8">
              <a:extLst>
                <a:ext uri="{96DAC541-7B7A-43D3-8B79-37D633B846F1}">
                  <asvg:svgBlip xmlns:asvg="http://schemas.microsoft.com/office/drawing/2016/SVG/main" r:embed="rId9"/>
                </a:ext>
              </a:extLst>
            </a:blip>
            <a:stretch>
              <a:fillRect l="-41115"/>
            </a:stretch>
          </a:blipFill>
        </p:spPr>
      </p:sp>
      <p:sp>
        <p:nvSpPr>
          <p:cNvPr id="19" name="Freeform 19"/>
          <p:cNvSpPr/>
          <p:nvPr/>
        </p:nvSpPr>
        <p:spPr>
          <a:xfrm rot="5400000">
            <a:off x="1013722" y="4145518"/>
            <a:ext cx="523326" cy="493369"/>
          </a:xfrm>
          <a:custGeom>
            <a:avLst/>
            <a:gdLst/>
            <a:ahLst/>
            <a:cxnLst/>
            <a:rect l="l" t="t" r="r" b="b"/>
            <a:pathLst>
              <a:path w="523326" h="493369">
                <a:moveTo>
                  <a:pt x="0" y="0"/>
                </a:moveTo>
                <a:lnTo>
                  <a:pt x="523326" y="0"/>
                </a:lnTo>
                <a:lnTo>
                  <a:pt x="523326" y="493370"/>
                </a:lnTo>
                <a:lnTo>
                  <a:pt x="0" y="493370"/>
                </a:lnTo>
                <a:lnTo>
                  <a:pt x="0" y="0"/>
                </a:lnTo>
                <a:close/>
              </a:path>
            </a:pathLst>
          </a:custGeom>
          <a:blipFill>
            <a:blip r:embed="rId8">
              <a:extLst>
                <a:ext uri="{96DAC541-7B7A-43D3-8B79-37D633B846F1}">
                  <asvg:svgBlip xmlns:asvg="http://schemas.microsoft.com/office/drawing/2016/SVG/main" r:embed="rId9"/>
                </a:ext>
              </a:extLst>
            </a:blip>
            <a:stretch>
              <a:fillRect l="-301950"/>
            </a:stretch>
          </a:blipFill>
        </p:spPr>
      </p:sp>
      <p:grpSp>
        <p:nvGrpSpPr>
          <p:cNvPr id="20" name="Group 20"/>
          <p:cNvGrpSpPr/>
          <p:nvPr/>
        </p:nvGrpSpPr>
        <p:grpSpPr>
          <a:xfrm>
            <a:off x="9742907" y="7658461"/>
            <a:ext cx="6027041" cy="553959"/>
            <a:chOff x="0" y="0"/>
            <a:chExt cx="8036055" cy="738612"/>
          </a:xfrm>
        </p:grpSpPr>
        <p:grpSp>
          <p:nvGrpSpPr>
            <p:cNvPr id="21" name="Group 21"/>
            <p:cNvGrpSpPr/>
            <p:nvPr/>
          </p:nvGrpSpPr>
          <p:grpSpPr>
            <a:xfrm>
              <a:off x="393618" y="0"/>
              <a:ext cx="7642437" cy="738612"/>
              <a:chOff x="0" y="0"/>
              <a:chExt cx="6307545" cy="609600"/>
            </a:xfrm>
          </p:grpSpPr>
          <p:sp>
            <p:nvSpPr>
              <p:cNvPr id="22" name="Freeform 22"/>
              <p:cNvSpPr/>
              <p:nvPr/>
            </p:nvSpPr>
            <p:spPr>
              <a:xfrm>
                <a:off x="0" y="0"/>
                <a:ext cx="6307546" cy="609600"/>
              </a:xfrm>
              <a:custGeom>
                <a:avLst/>
                <a:gdLst/>
                <a:ahLst/>
                <a:cxnLst/>
                <a:rect l="l" t="t" r="r" b="b"/>
                <a:pathLst>
                  <a:path w="6307546" h="609600">
                    <a:moveTo>
                      <a:pt x="203200" y="0"/>
                    </a:moveTo>
                    <a:lnTo>
                      <a:pt x="6307546" y="0"/>
                    </a:lnTo>
                    <a:lnTo>
                      <a:pt x="6104346" y="609600"/>
                    </a:lnTo>
                    <a:lnTo>
                      <a:pt x="0" y="609600"/>
                    </a:lnTo>
                    <a:lnTo>
                      <a:pt x="203200" y="0"/>
                    </a:lnTo>
                    <a:close/>
                  </a:path>
                </a:pathLst>
              </a:custGeom>
              <a:solidFill>
                <a:srgbClr val="C3FFFC"/>
              </a:solidFill>
            </p:spPr>
            <p:txBody>
              <a:bodyPr/>
              <a:lstStyle/>
              <a:p>
                <a:endParaRPr lang="zh-CN" altLang="en-US" dirty="0"/>
              </a:p>
            </p:txBody>
          </p:sp>
          <p:sp>
            <p:nvSpPr>
              <p:cNvPr id="23" name="TextBox 23"/>
              <p:cNvSpPr txBox="1"/>
              <p:nvPr/>
            </p:nvSpPr>
            <p:spPr>
              <a:xfrm>
                <a:off x="101600" y="-47625"/>
                <a:ext cx="6104345" cy="657225"/>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615501" y="98584"/>
              <a:ext cx="7198670" cy="500565"/>
            </a:xfrm>
            <a:prstGeom prst="rect">
              <a:avLst/>
            </a:prstGeom>
          </p:spPr>
          <p:txBody>
            <a:bodyPr lIns="0" tIns="0" rIns="0" bIns="0" rtlCol="0" anchor="t">
              <a:spAutoFit/>
            </a:bodyPr>
            <a:lstStyle/>
            <a:p>
              <a:pPr algn="ctr">
                <a:lnSpc>
                  <a:spcPts val="3079"/>
                </a:lnSpc>
              </a:pPr>
              <a:r>
                <a:rPr lang="en-US" sz="2199" spc="131" dirty="0" err="1">
                  <a:solidFill>
                    <a:srgbClr val="000000"/>
                  </a:solidFill>
                  <a:ea typeface="字由点字典黑 65J"/>
                </a:rPr>
                <a:t>汇报人：范熙堂</a:t>
              </a:r>
              <a:r>
                <a:rPr lang="en-US" sz="2199" spc="131" dirty="0">
                  <a:solidFill>
                    <a:srgbClr val="000000"/>
                  </a:solidFill>
                  <a:ea typeface="字由点字典黑 65J"/>
                </a:rPr>
                <a:t>  </a:t>
              </a:r>
              <a:r>
                <a:rPr lang="en-US" sz="2199" spc="131" dirty="0" err="1">
                  <a:solidFill>
                    <a:srgbClr val="000000"/>
                  </a:solidFill>
                  <a:ea typeface="字由点字典黑 65J"/>
                </a:rPr>
                <a:t>指导老师：</a:t>
              </a:r>
              <a:r>
                <a:rPr lang="en-US" sz="2199" spc="131" err="1">
                  <a:solidFill>
                    <a:srgbClr val="000000"/>
                  </a:solidFill>
                  <a:ea typeface="字由点字典黑 65J"/>
                </a:rPr>
                <a:t>汪凌锋</a:t>
              </a:r>
              <a:r>
                <a:rPr lang="en-US" sz="2199" spc="131">
                  <a:solidFill>
                    <a:srgbClr val="000000"/>
                  </a:solidFill>
                  <a:ea typeface="字由点字典黑 65J"/>
                </a:rPr>
                <a:t> </a:t>
              </a:r>
              <a:r>
                <a:rPr lang="zh-CN" altLang="en-US" sz="2199" spc="131">
                  <a:solidFill>
                    <a:srgbClr val="000000"/>
                  </a:solidFill>
                  <a:ea typeface="字由点字典黑 65J"/>
                </a:rPr>
                <a:t>刘强</a:t>
              </a:r>
              <a:endParaRPr lang="en-US" sz="2199" spc="131" dirty="0">
                <a:solidFill>
                  <a:srgbClr val="000000"/>
                </a:solidFill>
                <a:ea typeface="字由点字典黑 65J"/>
              </a:endParaRPr>
            </a:p>
          </p:txBody>
        </p:sp>
        <p:grpSp>
          <p:nvGrpSpPr>
            <p:cNvPr id="25" name="Group 25"/>
            <p:cNvGrpSpPr/>
            <p:nvPr/>
          </p:nvGrpSpPr>
          <p:grpSpPr>
            <a:xfrm>
              <a:off x="0" y="0"/>
              <a:ext cx="492408" cy="738612"/>
              <a:chOff x="0" y="0"/>
              <a:chExt cx="406400" cy="609600"/>
            </a:xfrm>
          </p:grpSpPr>
          <p:sp>
            <p:nvSpPr>
              <p:cNvPr id="26" name="Freeform 26"/>
              <p:cNvSpPr/>
              <p:nvPr/>
            </p:nvSpPr>
            <p:spPr>
              <a:xfrm>
                <a:off x="0" y="0"/>
                <a:ext cx="406400" cy="609600"/>
              </a:xfrm>
              <a:custGeom>
                <a:avLst/>
                <a:gdLst/>
                <a:ahLst/>
                <a:cxnLst/>
                <a:rect l="l" t="t" r="r" b="b"/>
                <a:pathLst>
                  <a:path w="406400" h="609600">
                    <a:moveTo>
                      <a:pt x="203200" y="0"/>
                    </a:moveTo>
                    <a:lnTo>
                      <a:pt x="406400" y="0"/>
                    </a:lnTo>
                    <a:lnTo>
                      <a:pt x="203200" y="609600"/>
                    </a:lnTo>
                    <a:lnTo>
                      <a:pt x="0" y="609600"/>
                    </a:lnTo>
                    <a:lnTo>
                      <a:pt x="203200" y="0"/>
                    </a:lnTo>
                    <a:close/>
                  </a:path>
                </a:pathLst>
              </a:custGeom>
              <a:solidFill>
                <a:srgbClr val="C3FFFC"/>
              </a:solidFill>
            </p:spPr>
          </p:sp>
          <p:sp>
            <p:nvSpPr>
              <p:cNvPr id="27" name="TextBox 27"/>
              <p:cNvSpPr txBox="1"/>
              <p:nvPr/>
            </p:nvSpPr>
            <p:spPr>
              <a:xfrm>
                <a:off x="101600" y="-9525"/>
                <a:ext cx="203200" cy="619125"/>
              </a:xfrm>
              <a:prstGeom prst="rect">
                <a:avLst/>
              </a:prstGeom>
            </p:spPr>
            <p:txBody>
              <a:bodyPr lIns="50800" tIns="50800" rIns="50800" bIns="50800" rtlCol="0" anchor="ctr"/>
              <a:lstStyle/>
              <a:p>
                <a:pPr algn="ctr">
                  <a:lnSpc>
                    <a:spcPts val="139"/>
                  </a:lnSpc>
                </a:pPr>
                <a:endParaRPr/>
              </a:p>
            </p:txBody>
          </p:sp>
        </p:grpSp>
      </p:grpSp>
      <p:grpSp>
        <p:nvGrpSpPr>
          <p:cNvPr id="28" name="Group 28"/>
          <p:cNvGrpSpPr/>
          <p:nvPr/>
        </p:nvGrpSpPr>
        <p:grpSpPr>
          <a:xfrm>
            <a:off x="2742727" y="2199802"/>
            <a:ext cx="13027221" cy="3713801"/>
            <a:chOff x="0" y="0"/>
            <a:chExt cx="17369628" cy="4951735"/>
          </a:xfrm>
        </p:grpSpPr>
        <p:sp>
          <p:nvSpPr>
            <p:cNvPr id="29" name="TextBox 29"/>
            <p:cNvSpPr txBox="1"/>
            <p:nvPr/>
          </p:nvSpPr>
          <p:spPr>
            <a:xfrm>
              <a:off x="0" y="-333375"/>
              <a:ext cx="17369628" cy="3761374"/>
            </a:xfrm>
            <a:prstGeom prst="rect">
              <a:avLst/>
            </a:prstGeom>
          </p:spPr>
          <p:txBody>
            <a:bodyPr lIns="0" tIns="0" rIns="0" bIns="0" rtlCol="0" anchor="t">
              <a:spAutoFit/>
            </a:bodyPr>
            <a:lstStyle/>
            <a:p>
              <a:pPr algn="l">
                <a:lnSpc>
                  <a:spcPts val="23664"/>
                </a:lnSpc>
              </a:pPr>
              <a:r>
                <a:rPr lang="en-US" sz="16903">
                  <a:solidFill>
                    <a:srgbClr val="FFFFFF"/>
                  </a:solidFill>
                  <a:ea typeface="字由点字倔强黑"/>
                </a:rPr>
                <a:t>金睛财务</a:t>
              </a:r>
            </a:p>
          </p:txBody>
        </p:sp>
        <p:sp>
          <p:nvSpPr>
            <p:cNvPr id="30" name="TextBox 30"/>
            <p:cNvSpPr txBox="1"/>
            <p:nvPr/>
          </p:nvSpPr>
          <p:spPr>
            <a:xfrm>
              <a:off x="0" y="3609627"/>
              <a:ext cx="17369628" cy="1342108"/>
            </a:xfrm>
            <a:prstGeom prst="rect">
              <a:avLst/>
            </a:prstGeom>
          </p:spPr>
          <p:txBody>
            <a:bodyPr lIns="0" tIns="0" rIns="0" bIns="0" rtlCol="0" anchor="t">
              <a:spAutoFit/>
            </a:bodyPr>
            <a:lstStyle/>
            <a:p>
              <a:pPr algn="r">
                <a:lnSpc>
                  <a:spcPts val="8437"/>
                </a:lnSpc>
              </a:pPr>
              <a:r>
                <a:rPr lang="en-US" sz="6026">
                  <a:solidFill>
                    <a:srgbClr val="FFFFFF"/>
                  </a:solidFill>
                  <a:latin typeface="字由点字倔强黑"/>
                  <a:ea typeface="字由点字倔强黑"/>
                </a:rPr>
                <a:t>-基于联盟链的企业财务监管系统</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260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a:stretch>
          </a:blipFill>
        </p:spPr>
      </p:sp>
      <p:grpSp>
        <p:nvGrpSpPr>
          <p:cNvPr id="3" name="Group 3"/>
          <p:cNvGrpSpPr/>
          <p:nvPr/>
        </p:nvGrpSpPr>
        <p:grpSpPr>
          <a:xfrm>
            <a:off x="1028700" y="1028700"/>
            <a:ext cx="16230600" cy="603250"/>
            <a:chOff x="0" y="0"/>
            <a:chExt cx="21640800" cy="804333"/>
          </a:xfrm>
        </p:grpSpPr>
        <p:sp>
          <p:nvSpPr>
            <p:cNvPr id="4" name="Freeform 4"/>
            <p:cNvSpPr/>
            <p:nvPr/>
          </p:nvSpPr>
          <p:spPr>
            <a:xfrm>
              <a:off x="13524087" y="77348"/>
              <a:ext cx="3545500" cy="652693"/>
            </a:xfrm>
            <a:custGeom>
              <a:avLst/>
              <a:gdLst/>
              <a:ahLst/>
              <a:cxnLst/>
              <a:rect l="l" t="t" r="r" b="b"/>
              <a:pathLst>
                <a:path w="3545500" h="652693">
                  <a:moveTo>
                    <a:pt x="0" y="0"/>
                  </a:moveTo>
                  <a:lnTo>
                    <a:pt x="3545500" y="0"/>
                  </a:lnTo>
                  <a:lnTo>
                    <a:pt x="3545500" y="652692"/>
                  </a:lnTo>
                  <a:lnTo>
                    <a:pt x="0" y="652692"/>
                  </a:lnTo>
                  <a:lnTo>
                    <a:pt x="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5" name="AutoShape 5"/>
            <p:cNvSpPr/>
            <p:nvPr/>
          </p:nvSpPr>
          <p:spPr>
            <a:xfrm>
              <a:off x="15575823" y="717340"/>
              <a:ext cx="6064977" cy="0"/>
            </a:xfrm>
            <a:prstGeom prst="line">
              <a:avLst/>
            </a:prstGeom>
            <a:ln w="25400" cap="flat">
              <a:solidFill>
                <a:srgbClr val="FFFFFF"/>
              </a:solidFill>
              <a:prstDash val="solid"/>
              <a:headEnd type="none" w="sm" len="sm"/>
              <a:tailEnd type="none" w="sm" len="sm"/>
            </a:ln>
          </p:spPr>
        </p:sp>
        <p:sp>
          <p:nvSpPr>
            <p:cNvPr id="6" name="Freeform 6"/>
            <p:cNvSpPr/>
            <p:nvPr/>
          </p:nvSpPr>
          <p:spPr>
            <a:xfrm flipH="1">
              <a:off x="4571213" y="77348"/>
              <a:ext cx="3545500" cy="652693"/>
            </a:xfrm>
            <a:custGeom>
              <a:avLst/>
              <a:gdLst/>
              <a:ahLst/>
              <a:cxnLst/>
              <a:rect l="l" t="t" r="r" b="b"/>
              <a:pathLst>
                <a:path w="3545500" h="652693">
                  <a:moveTo>
                    <a:pt x="3545500" y="0"/>
                  </a:moveTo>
                  <a:lnTo>
                    <a:pt x="0" y="0"/>
                  </a:lnTo>
                  <a:lnTo>
                    <a:pt x="0" y="652692"/>
                  </a:lnTo>
                  <a:lnTo>
                    <a:pt x="3545500" y="652692"/>
                  </a:lnTo>
                  <a:lnTo>
                    <a:pt x="354550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7" name="AutoShape 7"/>
            <p:cNvSpPr/>
            <p:nvPr/>
          </p:nvSpPr>
          <p:spPr>
            <a:xfrm>
              <a:off x="0" y="717340"/>
              <a:ext cx="6064977" cy="0"/>
            </a:xfrm>
            <a:prstGeom prst="line">
              <a:avLst/>
            </a:prstGeom>
            <a:ln w="25400" cap="flat">
              <a:solidFill>
                <a:srgbClr val="FFFFFF"/>
              </a:solidFill>
              <a:prstDash val="solid"/>
              <a:headEnd type="none" w="sm" len="sm"/>
              <a:tailEnd type="none" w="sm" len="sm"/>
            </a:ln>
          </p:spPr>
        </p:sp>
        <p:sp>
          <p:nvSpPr>
            <p:cNvPr id="8" name="TextBox 8"/>
            <p:cNvSpPr txBox="1"/>
            <p:nvPr/>
          </p:nvSpPr>
          <p:spPr>
            <a:xfrm>
              <a:off x="8167513" y="-85725"/>
              <a:ext cx="5305773" cy="890058"/>
            </a:xfrm>
            <a:prstGeom prst="rect">
              <a:avLst/>
            </a:prstGeom>
          </p:spPr>
          <p:txBody>
            <a:bodyPr lIns="0" tIns="0" rIns="0" bIns="0" rtlCol="0" anchor="t">
              <a:spAutoFit/>
            </a:bodyPr>
            <a:lstStyle/>
            <a:p>
              <a:pPr algn="ctr">
                <a:lnSpc>
                  <a:spcPts val="5600"/>
                </a:lnSpc>
              </a:pPr>
              <a:r>
                <a:rPr lang="en-US" sz="4000">
                  <a:solidFill>
                    <a:srgbClr val="FFFFFF"/>
                  </a:solidFill>
                  <a:ea typeface="字由点字倔强黑"/>
                </a:rPr>
                <a:t>产品优势</a:t>
              </a:r>
            </a:p>
          </p:txBody>
        </p:sp>
      </p:grpSp>
      <p:grpSp>
        <p:nvGrpSpPr>
          <p:cNvPr id="9" name="Group 9"/>
          <p:cNvGrpSpPr/>
          <p:nvPr/>
        </p:nvGrpSpPr>
        <p:grpSpPr>
          <a:xfrm rot="-10800000">
            <a:off x="1393996" y="2011215"/>
            <a:ext cx="15865304" cy="2052650"/>
            <a:chOff x="0" y="0"/>
            <a:chExt cx="29267404" cy="3786611"/>
          </a:xfrm>
        </p:grpSpPr>
        <p:sp>
          <p:nvSpPr>
            <p:cNvPr id="10" name="Freeform 10"/>
            <p:cNvSpPr/>
            <p:nvPr/>
          </p:nvSpPr>
          <p:spPr>
            <a:xfrm>
              <a:off x="0" y="0"/>
              <a:ext cx="29267404" cy="3786611"/>
            </a:xfrm>
            <a:custGeom>
              <a:avLst/>
              <a:gdLst/>
              <a:ahLst/>
              <a:cxnLst/>
              <a:rect l="l" t="t" r="r" b="b"/>
              <a:pathLst>
                <a:path w="29267404" h="3786611">
                  <a:moveTo>
                    <a:pt x="1324610" y="0"/>
                  </a:moveTo>
                  <a:lnTo>
                    <a:pt x="0" y="0"/>
                  </a:lnTo>
                  <a:lnTo>
                    <a:pt x="0" y="2462001"/>
                  </a:lnTo>
                  <a:lnTo>
                    <a:pt x="1324610" y="3786611"/>
                  </a:lnTo>
                  <a:lnTo>
                    <a:pt x="29267404" y="3786611"/>
                  </a:lnTo>
                  <a:lnTo>
                    <a:pt x="29267404" y="0"/>
                  </a:lnTo>
                  <a:lnTo>
                    <a:pt x="1324610" y="0"/>
                  </a:lnTo>
                  <a:close/>
                </a:path>
              </a:pathLst>
            </a:custGeom>
            <a:solidFill>
              <a:srgbClr val="363738"/>
            </a:solidFill>
          </p:spPr>
        </p:sp>
      </p:grpSp>
      <p:sp>
        <p:nvSpPr>
          <p:cNvPr id="11" name="TextBox 11"/>
          <p:cNvSpPr txBox="1"/>
          <p:nvPr/>
        </p:nvSpPr>
        <p:spPr>
          <a:xfrm>
            <a:off x="1815540" y="2154849"/>
            <a:ext cx="12042925" cy="1281561"/>
          </a:xfrm>
          <a:prstGeom prst="rect">
            <a:avLst/>
          </a:prstGeom>
        </p:spPr>
        <p:txBody>
          <a:bodyPr lIns="0" tIns="0" rIns="0" bIns="0" rtlCol="0" anchor="t">
            <a:spAutoFit/>
          </a:bodyPr>
          <a:lstStyle/>
          <a:p>
            <a:pPr algn="just">
              <a:lnSpc>
                <a:spcPts val="5164"/>
              </a:lnSpc>
            </a:pPr>
            <a:r>
              <a:rPr lang="en-US" sz="3689">
                <a:solidFill>
                  <a:srgbClr val="FFFFFF"/>
                </a:solidFill>
                <a:ea typeface="字由点字典黑 75J"/>
              </a:rPr>
              <a:t>确保资金交易的安全性</a:t>
            </a:r>
          </a:p>
          <a:p>
            <a:pPr marL="0" lvl="0" indent="0" algn="just">
              <a:lnSpc>
                <a:spcPts val="5164"/>
              </a:lnSpc>
              <a:spcBef>
                <a:spcPct val="0"/>
              </a:spcBef>
            </a:pPr>
            <a:endParaRPr lang="en-US" sz="3689">
              <a:solidFill>
                <a:srgbClr val="FFFFFF"/>
              </a:solidFill>
              <a:ea typeface="字由点字典黑 75J"/>
            </a:endParaRPr>
          </a:p>
        </p:txBody>
      </p:sp>
      <p:sp>
        <p:nvSpPr>
          <p:cNvPr id="12" name="TextBox 12"/>
          <p:cNvSpPr txBox="1"/>
          <p:nvPr/>
        </p:nvSpPr>
        <p:spPr>
          <a:xfrm>
            <a:off x="1815540" y="2762292"/>
            <a:ext cx="14619928" cy="1724208"/>
          </a:xfrm>
          <a:prstGeom prst="rect">
            <a:avLst/>
          </a:prstGeom>
        </p:spPr>
        <p:txBody>
          <a:bodyPr lIns="0" tIns="0" rIns="0" bIns="0" rtlCol="0" anchor="t">
            <a:spAutoFit/>
          </a:bodyPr>
          <a:lstStyle/>
          <a:p>
            <a:pPr algn="just">
              <a:lnSpc>
                <a:spcPts val="3434"/>
              </a:lnSpc>
            </a:pPr>
            <a:r>
              <a:rPr lang="en-US" sz="2289">
                <a:solidFill>
                  <a:srgbClr val="FFFFFF"/>
                </a:solidFill>
                <a:ea typeface="字由点字倔强黑"/>
              </a:rPr>
              <a:t>通过采用加密技术和分布式存储，所有资金流向信息都被安全地记录和存储在区块链上，防止了数据篡改和信息泄露的风险。此外，智能合约的执行可以自动化交易流程，减少了人为错误和欺诈行为的可能性，提高了资金交易的安全性。</a:t>
            </a:r>
          </a:p>
          <a:p>
            <a:pPr algn="just">
              <a:lnSpc>
                <a:spcPts val="3434"/>
              </a:lnSpc>
            </a:pPr>
            <a:endParaRPr lang="en-US" sz="2289">
              <a:solidFill>
                <a:srgbClr val="FFFFFF"/>
              </a:solidFill>
              <a:ea typeface="字由点字倔强黑"/>
            </a:endParaRPr>
          </a:p>
        </p:txBody>
      </p:sp>
      <p:grpSp>
        <p:nvGrpSpPr>
          <p:cNvPr id="13" name="Group 13"/>
          <p:cNvGrpSpPr/>
          <p:nvPr/>
        </p:nvGrpSpPr>
        <p:grpSpPr>
          <a:xfrm rot="-10800000">
            <a:off x="1028700" y="2011215"/>
            <a:ext cx="365296" cy="2052650"/>
            <a:chOff x="0" y="0"/>
            <a:chExt cx="75632" cy="424986"/>
          </a:xfrm>
        </p:grpSpPr>
        <p:sp>
          <p:nvSpPr>
            <p:cNvPr id="14" name="Freeform 14"/>
            <p:cNvSpPr/>
            <p:nvPr/>
          </p:nvSpPr>
          <p:spPr>
            <a:xfrm>
              <a:off x="0" y="0"/>
              <a:ext cx="75632" cy="424986"/>
            </a:xfrm>
            <a:custGeom>
              <a:avLst/>
              <a:gdLst/>
              <a:ahLst/>
              <a:cxnLst/>
              <a:rect l="l" t="t" r="r" b="b"/>
              <a:pathLst>
                <a:path w="75632" h="424986">
                  <a:moveTo>
                    <a:pt x="0" y="0"/>
                  </a:moveTo>
                  <a:lnTo>
                    <a:pt x="75632" y="0"/>
                  </a:lnTo>
                  <a:lnTo>
                    <a:pt x="75632" y="424986"/>
                  </a:lnTo>
                  <a:lnTo>
                    <a:pt x="0" y="424986"/>
                  </a:lnTo>
                  <a:close/>
                </a:path>
              </a:pathLst>
            </a:custGeom>
            <a:solidFill>
              <a:srgbClr val="7A00FF"/>
            </a:solidFill>
          </p:spPr>
        </p:sp>
        <p:sp>
          <p:nvSpPr>
            <p:cNvPr id="15" name="TextBox 15"/>
            <p:cNvSpPr txBox="1"/>
            <p:nvPr/>
          </p:nvSpPr>
          <p:spPr>
            <a:xfrm>
              <a:off x="0" y="-104775"/>
              <a:ext cx="75632" cy="529761"/>
            </a:xfrm>
            <a:prstGeom prst="rect">
              <a:avLst/>
            </a:prstGeom>
          </p:spPr>
          <p:txBody>
            <a:bodyPr lIns="64622" tIns="64622" rIns="64622" bIns="64622" rtlCol="0" anchor="ctr"/>
            <a:lstStyle/>
            <a:p>
              <a:pPr algn="ctr">
                <a:lnSpc>
                  <a:spcPts val="3239"/>
                </a:lnSpc>
              </a:pPr>
              <a:endParaRPr/>
            </a:p>
          </p:txBody>
        </p:sp>
      </p:grpSp>
      <p:grpSp>
        <p:nvGrpSpPr>
          <p:cNvPr id="16" name="Group 16"/>
          <p:cNvGrpSpPr/>
          <p:nvPr/>
        </p:nvGrpSpPr>
        <p:grpSpPr>
          <a:xfrm rot="-10800000">
            <a:off x="1393996" y="4657203"/>
            <a:ext cx="15865304" cy="2052650"/>
            <a:chOff x="0" y="0"/>
            <a:chExt cx="29267404" cy="3786611"/>
          </a:xfrm>
        </p:grpSpPr>
        <p:sp>
          <p:nvSpPr>
            <p:cNvPr id="17" name="Freeform 17"/>
            <p:cNvSpPr/>
            <p:nvPr/>
          </p:nvSpPr>
          <p:spPr>
            <a:xfrm>
              <a:off x="0" y="0"/>
              <a:ext cx="29267404" cy="3786611"/>
            </a:xfrm>
            <a:custGeom>
              <a:avLst/>
              <a:gdLst/>
              <a:ahLst/>
              <a:cxnLst/>
              <a:rect l="l" t="t" r="r" b="b"/>
              <a:pathLst>
                <a:path w="29267404" h="3786611">
                  <a:moveTo>
                    <a:pt x="1324610" y="0"/>
                  </a:moveTo>
                  <a:lnTo>
                    <a:pt x="0" y="0"/>
                  </a:lnTo>
                  <a:lnTo>
                    <a:pt x="0" y="2462001"/>
                  </a:lnTo>
                  <a:lnTo>
                    <a:pt x="1324610" y="3786611"/>
                  </a:lnTo>
                  <a:lnTo>
                    <a:pt x="29267404" y="3786611"/>
                  </a:lnTo>
                  <a:lnTo>
                    <a:pt x="29267404" y="0"/>
                  </a:lnTo>
                  <a:lnTo>
                    <a:pt x="1324610" y="0"/>
                  </a:lnTo>
                  <a:close/>
                </a:path>
              </a:pathLst>
            </a:custGeom>
            <a:solidFill>
              <a:srgbClr val="363738"/>
            </a:solidFill>
          </p:spPr>
        </p:sp>
      </p:grpSp>
      <p:sp>
        <p:nvSpPr>
          <p:cNvPr id="18" name="TextBox 18"/>
          <p:cNvSpPr txBox="1"/>
          <p:nvPr/>
        </p:nvSpPr>
        <p:spPr>
          <a:xfrm>
            <a:off x="1852532" y="5009410"/>
            <a:ext cx="12042925" cy="1281561"/>
          </a:xfrm>
          <a:prstGeom prst="rect">
            <a:avLst/>
          </a:prstGeom>
        </p:spPr>
        <p:txBody>
          <a:bodyPr lIns="0" tIns="0" rIns="0" bIns="0" rtlCol="0" anchor="t">
            <a:spAutoFit/>
          </a:bodyPr>
          <a:lstStyle/>
          <a:p>
            <a:pPr algn="just">
              <a:lnSpc>
                <a:spcPts val="5164"/>
              </a:lnSpc>
            </a:pPr>
            <a:r>
              <a:rPr lang="en-US" sz="3689">
                <a:solidFill>
                  <a:srgbClr val="FFFFFF"/>
                </a:solidFill>
                <a:ea typeface="字由点字典黑 75J"/>
              </a:rPr>
              <a:t>有助于确保资金交易的合规性</a:t>
            </a:r>
          </a:p>
          <a:p>
            <a:pPr marL="0" lvl="0" indent="0" algn="just">
              <a:lnSpc>
                <a:spcPts val="5164"/>
              </a:lnSpc>
              <a:spcBef>
                <a:spcPct val="0"/>
              </a:spcBef>
            </a:pPr>
            <a:endParaRPr lang="en-US" sz="3689">
              <a:solidFill>
                <a:srgbClr val="FFFFFF"/>
              </a:solidFill>
              <a:ea typeface="字由点字典黑 75J"/>
            </a:endParaRPr>
          </a:p>
        </p:txBody>
      </p:sp>
      <p:sp>
        <p:nvSpPr>
          <p:cNvPr id="19" name="TextBox 19"/>
          <p:cNvSpPr txBox="1"/>
          <p:nvPr/>
        </p:nvSpPr>
        <p:spPr>
          <a:xfrm>
            <a:off x="1852532" y="5616853"/>
            <a:ext cx="14582935" cy="1288015"/>
          </a:xfrm>
          <a:prstGeom prst="rect">
            <a:avLst/>
          </a:prstGeom>
        </p:spPr>
        <p:txBody>
          <a:bodyPr lIns="0" tIns="0" rIns="0" bIns="0" rtlCol="0" anchor="t">
            <a:spAutoFit/>
          </a:bodyPr>
          <a:lstStyle/>
          <a:p>
            <a:pPr algn="just">
              <a:lnSpc>
                <a:spcPts val="3434"/>
              </a:lnSpc>
            </a:pPr>
            <a:r>
              <a:rPr lang="en-US" sz="2289">
                <a:solidFill>
                  <a:srgbClr val="FFFFFF"/>
                </a:solidFill>
                <a:ea typeface="字由点字倔强黑"/>
              </a:rPr>
              <a:t>智能合约和预设规则可以确保资金流向符合法律法规和合同约定，避免了违规操作的发生。同时，系统提供的报告和审计功能可以为监管机构和合作伙伴提供详尽的交易信息和审计记录，增强了合规性管理的可信度。</a:t>
            </a:r>
          </a:p>
          <a:p>
            <a:pPr algn="just">
              <a:lnSpc>
                <a:spcPts val="3434"/>
              </a:lnSpc>
            </a:pPr>
            <a:endParaRPr lang="en-US" sz="2289">
              <a:solidFill>
                <a:srgbClr val="FFFFFF"/>
              </a:solidFill>
              <a:ea typeface="字由点字倔强黑"/>
            </a:endParaRPr>
          </a:p>
        </p:txBody>
      </p:sp>
      <p:grpSp>
        <p:nvGrpSpPr>
          <p:cNvPr id="20" name="Group 20"/>
          <p:cNvGrpSpPr/>
          <p:nvPr/>
        </p:nvGrpSpPr>
        <p:grpSpPr>
          <a:xfrm rot="-10800000">
            <a:off x="1028700" y="4657203"/>
            <a:ext cx="365296" cy="2052650"/>
            <a:chOff x="0" y="0"/>
            <a:chExt cx="75632" cy="424986"/>
          </a:xfrm>
        </p:grpSpPr>
        <p:sp>
          <p:nvSpPr>
            <p:cNvPr id="21" name="Freeform 21"/>
            <p:cNvSpPr/>
            <p:nvPr/>
          </p:nvSpPr>
          <p:spPr>
            <a:xfrm>
              <a:off x="0" y="0"/>
              <a:ext cx="75632" cy="424986"/>
            </a:xfrm>
            <a:custGeom>
              <a:avLst/>
              <a:gdLst/>
              <a:ahLst/>
              <a:cxnLst/>
              <a:rect l="l" t="t" r="r" b="b"/>
              <a:pathLst>
                <a:path w="75632" h="424986">
                  <a:moveTo>
                    <a:pt x="0" y="0"/>
                  </a:moveTo>
                  <a:lnTo>
                    <a:pt x="75632" y="0"/>
                  </a:lnTo>
                  <a:lnTo>
                    <a:pt x="75632" y="424986"/>
                  </a:lnTo>
                  <a:lnTo>
                    <a:pt x="0" y="424986"/>
                  </a:lnTo>
                  <a:close/>
                </a:path>
              </a:pathLst>
            </a:custGeom>
            <a:solidFill>
              <a:srgbClr val="7A00FF"/>
            </a:solidFill>
          </p:spPr>
        </p:sp>
        <p:sp>
          <p:nvSpPr>
            <p:cNvPr id="22" name="TextBox 22"/>
            <p:cNvSpPr txBox="1"/>
            <p:nvPr/>
          </p:nvSpPr>
          <p:spPr>
            <a:xfrm>
              <a:off x="0" y="-104775"/>
              <a:ext cx="75632" cy="529761"/>
            </a:xfrm>
            <a:prstGeom prst="rect">
              <a:avLst/>
            </a:prstGeom>
          </p:spPr>
          <p:txBody>
            <a:bodyPr lIns="64622" tIns="64622" rIns="64622" bIns="64622" rtlCol="0" anchor="ctr"/>
            <a:lstStyle/>
            <a:p>
              <a:pPr algn="ctr">
                <a:lnSpc>
                  <a:spcPts val="3239"/>
                </a:lnSpc>
              </a:pPr>
              <a:endParaRPr/>
            </a:p>
          </p:txBody>
        </p:sp>
      </p:grpSp>
      <p:grpSp>
        <p:nvGrpSpPr>
          <p:cNvPr id="23" name="Group 23"/>
          <p:cNvGrpSpPr/>
          <p:nvPr/>
        </p:nvGrpSpPr>
        <p:grpSpPr>
          <a:xfrm rot="-10800000">
            <a:off x="1375499" y="7285876"/>
            <a:ext cx="15865304" cy="2052650"/>
            <a:chOff x="0" y="0"/>
            <a:chExt cx="29267404" cy="3786611"/>
          </a:xfrm>
        </p:grpSpPr>
        <p:sp>
          <p:nvSpPr>
            <p:cNvPr id="24" name="Freeform 24"/>
            <p:cNvSpPr/>
            <p:nvPr/>
          </p:nvSpPr>
          <p:spPr>
            <a:xfrm>
              <a:off x="0" y="0"/>
              <a:ext cx="29267404" cy="3786611"/>
            </a:xfrm>
            <a:custGeom>
              <a:avLst/>
              <a:gdLst/>
              <a:ahLst/>
              <a:cxnLst/>
              <a:rect l="l" t="t" r="r" b="b"/>
              <a:pathLst>
                <a:path w="29267404" h="3786611">
                  <a:moveTo>
                    <a:pt x="1324610" y="0"/>
                  </a:moveTo>
                  <a:lnTo>
                    <a:pt x="0" y="0"/>
                  </a:lnTo>
                  <a:lnTo>
                    <a:pt x="0" y="2462001"/>
                  </a:lnTo>
                  <a:lnTo>
                    <a:pt x="1324610" y="3786611"/>
                  </a:lnTo>
                  <a:lnTo>
                    <a:pt x="29267404" y="3786611"/>
                  </a:lnTo>
                  <a:lnTo>
                    <a:pt x="29267404" y="0"/>
                  </a:lnTo>
                  <a:lnTo>
                    <a:pt x="1324610" y="0"/>
                  </a:lnTo>
                  <a:close/>
                </a:path>
              </a:pathLst>
            </a:custGeom>
            <a:solidFill>
              <a:srgbClr val="363738"/>
            </a:solidFill>
          </p:spPr>
        </p:sp>
      </p:grpSp>
      <p:sp>
        <p:nvSpPr>
          <p:cNvPr id="25" name="TextBox 25"/>
          <p:cNvSpPr txBox="1"/>
          <p:nvPr/>
        </p:nvSpPr>
        <p:spPr>
          <a:xfrm>
            <a:off x="1834036" y="7638083"/>
            <a:ext cx="12042925" cy="1281561"/>
          </a:xfrm>
          <a:prstGeom prst="rect">
            <a:avLst/>
          </a:prstGeom>
        </p:spPr>
        <p:txBody>
          <a:bodyPr lIns="0" tIns="0" rIns="0" bIns="0" rtlCol="0" anchor="t">
            <a:spAutoFit/>
          </a:bodyPr>
          <a:lstStyle/>
          <a:p>
            <a:pPr algn="just">
              <a:lnSpc>
                <a:spcPts val="5164"/>
              </a:lnSpc>
            </a:pPr>
            <a:r>
              <a:rPr lang="en-US" sz="3689">
                <a:solidFill>
                  <a:srgbClr val="FFFFFF"/>
                </a:solidFill>
                <a:ea typeface="字由点字典黑 75J"/>
              </a:rPr>
              <a:t>提升资金交易的透明度</a:t>
            </a:r>
          </a:p>
          <a:p>
            <a:pPr marL="0" lvl="0" indent="0" algn="just">
              <a:lnSpc>
                <a:spcPts val="5164"/>
              </a:lnSpc>
              <a:spcBef>
                <a:spcPct val="0"/>
              </a:spcBef>
            </a:pPr>
            <a:endParaRPr lang="en-US" sz="3689">
              <a:solidFill>
                <a:srgbClr val="FFFFFF"/>
              </a:solidFill>
              <a:ea typeface="字由点字典黑 75J"/>
            </a:endParaRPr>
          </a:p>
        </p:txBody>
      </p:sp>
      <p:sp>
        <p:nvSpPr>
          <p:cNvPr id="26" name="TextBox 26"/>
          <p:cNvSpPr txBox="1"/>
          <p:nvPr/>
        </p:nvSpPr>
        <p:spPr>
          <a:xfrm>
            <a:off x="1834036" y="8245526"/>
            <a:ext cx="14601432" cy="1288015"/>
          </a:xfrm>
          <a:prstGeom prst="rect">
            <a:avLst/>
          </a:prstGeom>
        </p:spPr>
        <p:txBody>
          <a:bodyPr lIns="0" tIns="0" rIns="0" bIns="0" rtlCol="0" anchor="t">
            <a:spAutoFit/>
          </a:bodyPr>
          <a:lstStyle/>
          <a:p>
            <a:pPr algn="just">
              <a:lnSpc>
                <a:spcPts val="3434"/>
              </a:lnSpc>
            </a:pPr>
            <a:r>
              <a:rPr lang="en-US" sz="2289">
                <a:solidFill>
                  <a:srgbClr val="FFFFFF"/>
                </a:solidFill>
                <a:ea typeface="字由点字倔强黑"/>
              </a:rPr>
              <a:t>通过共享账本和信息透明化，各参与方可以更加清晰地了解资金流向和交易细节，降低了信息不对称带来的风险，增强了企业的信任度。透明的资金流向也有助于降低交易纠纷和争议，进一步促进了商业合作的顺利进行。</a:t>
            </a:r>
          </a:p>
          <a:p>
            <a:pPr algn="just">
              <a:lnSpc>
                <a:spcPts val="3434"/>
              </a:lnSpc>
            </a:pPr>
            <a:endParaRPr lang="en-US" sz="2289">
              <a:solidFill>
                <a:srgbClr val="FFFFFF"/>
              </a:solidFill>
              <a:ea typeface="字由点字倔强黑"/>
            </a:endParaRPr>
          </a:p>
        </p:txBody>
      </p:sp>
      <p:grpSp>
        <p:nvGrpSpPr>
          <p:cNvPr id="27" name="Group 27"/>
          <p:cNvGrpSpPr/>
          <p:nvPr/>
        </p:nvGrpSpPr>
        <p:grpSpPr>
          <a:xfrm rot="-10800000">
            <a:off x="1010204" y="7285876"/>
            <a:ext cx="365296" cy="2052650"/>
            <a:chOff x="0" y="0"/>
            <a:chExt cx="75632" cy="424986"/>
          </a:xfrm>
        </p:grpSpPr>
        <p:sp>
          <p:nvSpPr>
            <p:cNvPr id="28" name="Freeform 28"/>
            <p:cNvSpPr/>
            <p:nvPr/>
          </p:nvSpPr>
          <p:spPr>
            <a:xfrm>
              <a:off x="0" y="0"/>
              <a:ext cx="75632" cy="424986"/>
            </a:xfrm>
            <a:custGeom>
              <a:avLst/>
              <a:gdLst/>
              <a:ahLst/>
              <a:cxnLst/>
              <a:rect l="l" t="t" r="r" b="b"/>
              <a:pathLst>
                <a:path w="75632" h="424986">
                  <a:moveTo>
                    <a:pt x="0" y="0"/>
                  </a:moveTo>
                  <a:lnTo>
                    <a:pt x="75632" y="0"/>
                  </a:lnTo>
                  <a:lnTo>
                    <a:pt x="75632" y="424986"/>
                  </a:lnTo>
                  <a:lnTo>
                    <a:pt x="0" y="424986"/>
                  </a:lnTo>
                  <a:close/>
                </a:path>
              </a:pathLst>
            </a:custGeom>
            <a:solidFill>
              <a:srgbClr val="7A00FF"/>
            </a:solidFill>
          </p:spPr>
        </p:sp>
        <p:sp>
          <p:nvSpPr>
            <p:cNvPr id="29" name="TextBox 29"/>
            <p:cNvSpPr txBox="1"/>
            <p:nvPr/>
          </p:nvSpPr>
          <p:spPr>
            <a:xfrm>
              <a:off x="0" y="-104775"/>
              <a:ext cx="75632" cy="529761"/>
            </a:xfrm>
            <a:prstGeom prst="rect">
              <a:avLst/>
            </a:prstGeom>
          </p:spPr>
          <p:txBody>
            <a:bodyPr lIns="64622" tIns="64622" rIns="64622" bIns="64622" rtlCol="0" anchor="ctr"/>
            <a:lstStyle/>
            <a:p>
              <a:pPr algn="ctr">
                <a:lnSpc>
                  <a:spcPts val="323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52984" y="0"/>
            <a:ext cx="18540984" cy="10429304"/>
          </a:xfrm>
          <a:custGeom>
            <a:avLst/>
            <a:gdLst/>
            <a:ahLst/>
            <a:cxnLst/>
            <a:rect l="l" t="t" r="r" b="b"/>
            <a:pathLst>
              <a:path w="18540984" h="10429304">
                <a:moveTo>
                  <a:pt x="0" y="0"/>
                </a:moveTo>
                <a:lnTo>
                  <a:pt x="18540984" y="0"/>
                </a:lnTo>
                <a:lnTo>
                  <a:pt x="18540984" y="10429304"/>
                </a:lnTo>
                <a:lnTo>
                  <a:pt x="0" y="10429304"/>
                </a:lnTo>
                <a:lnTo>
                  <a:pt x="0" y="0"/>
                </a:lnTo>
                <a:close/>
              </a:path>
            </a:pathLst>
          </a:custGeom>
          <a:blipFill>
            <a:blip r:embed="rId2">
              <a:alphaModFix amt="80000"/>
            </a:blip>
            <a:stretch>
              <a:fillRect/>
            </a:stretch>
          </a:blipFill>
        </p:spPr>
      </p:sp>
      <p:grpSp>
        <p:nvGrpSpPr>
          <p:cNvPr id="3" name="Group 3"/>
          <p:cNvGrpSpPr/>
          <p:nvPr/>
        </p:nvGrpSpPr>
        <p:grpSpPr>
          <a:xfrm>
            <a:off x="1028700" y="1028700"/>
            <a:ext cx="16230600" cy="603250"/>
            <a:chOff x="0" y="0"/>
            <a:chExt cx="21640800" cy="804333"/>
          </a:xfrm>
        </p:grpSpPr>
        <p:sp>
          <p:nvSpPr>
            <p:cNvPr id="4" name="Freeform 4"/>
            <p:cNvSpPr/>
            <p:nvPr/>
          </p:nvSpPr>
          <p:spPr>
            <a:xfrm>
              <a:off x="13524087" y="77348"/>
              <a:ext cx="3545500" cy="652693"/>
            </a:xfrm>
            <a:custGeom>
              <a:avLst/>
              <a:gdLst/>
              <a:ahLst/>
              <a:cxnLst/>
              <a:rect l="l" t="t" r="r" b="b"/>
              <a:pathLst>
                <a:path w="3545500" h="652693">
                  <a:moveTo>
                    <a:pt x="0" y="0"/>
                  </a:moveTo>
                  <a:lnTo>
                    <a:pt x="3545500" y="0"/>
                  </a:lnTo>
                  <a:lnTo>
                    <a:pt x="3545500" y="652692"/>
                  </a:lnTo>
                  <a:lnTo>
                    <a:pt x="0" y="652692"/>
                  </a:lnTo>
                  <a:lnTo>
                    <a:pt x="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5" name="AutoShape 5"/>
            <p:cNvSpPr/>
            <p:nvPr/>
          </p:nvSpPr>
          <p:spPr>
            <a:xfrm>
              <a:off x="15575823" y="717340"/>
              <a:ext cx="6064977" cy="0"/>
            </a:xfrm>
            <a:prstGeom prst="line">
              <a:avLst/>
            </a:prstGeom>
            <a:ln w="25400" cap="flat">
              <a:solidFill>
                <a:srgbClr val="FFFFFF"/>
              </a:solidFill>
              <a:prstDash val="solid"/>
              <a:headEnd type="none" w="sm" len="sm"/>
              <a:tailEnd type="none" w="sm" len="sm"/>
            </a:ln>
          </p:spPr>
        </p:sp>
        <p:sp>
          <p:nvSpPr>
            <p:cNvPr id="6" name="Freeform 6"/>
            <p:cNvSpPr/>
            <p:nvPr/>
          </p:nvSpPr>
          <p:spPr>
            <a:xfrm flipH="1">
              <a:off x="4571213" y="77348"/>
              <a:ext cx="3545500" cy="652693"/>
            </a:xfrm>
            <a:custGeom>
              <a:avLst/>
              <a:gdLst/>
              <a:ahLst/>
              <a:cxnLst/>
              <a:rect l="l" t="t" r="r" b="b"/>
              <a:pathLst>
                <a:path w="3545500" h="652693">
                  <a:moveTo>
                    <a:pt x="3545500" y="0"/>
                  </a:moveTo>
                  <a:lnTo>
                    <a:pt x="0" y="0"/>
                  </a:lnTo>
                  <a:lnTo>
                    <a:pt x="0" y="652692"/>
                  </a:lnTo>
                  <a:lnTo>
                    <a:pt x="3545500" y="652692"/>
                  </a:lnTo>
                  <a:lnTo>
                    <a:pt x="354550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7" name="AutoShape 7"/>
            <p:cNvSpPr/>
            <p:nvPr/>
          </p:nvSpPr>
          <p:spPr>
            <a:xfrm>
              <a:off x="0" y="717340"/>
              <a:ext cx="6064977" cy="0"/>
            </a:xfrm>
            <a:prstGeom prst="line">
              <a:avLst/>
            </a:prstGeom>
            <a:ln w="25400" cap="flat">
              <a:solidFill>
                <a:srgbClr val="FFFFFF"/>
              </a:solidFill>
              <a:prstDash val="solid"/>
              <a:headEnd type="none" w="sm" len="sm"/>
              <a:tailEnd type="none" w="sm" len="sm"/>
            </a:ln>
          </p:spPr>
        </p:sp>
        <p:sp>
          <p:nvSpPr>
            <p:cNvPr id="8" name="TextBox 8"/>
            <p:cNvSpPr txBox="1"/>
            <p:nvPr/>
          </p:nvSpPr>
          <p:spPr>
            <a:xfrm>
              <a:off x="8167513" y="-85725"/>
              <a:ext cx="5305773" cy="890058"/>
            </a:xfrm>
            <a:prstGeom prst="rect">
              <a:avLst/>
            </a:prstGeom>
          </p:spPr>
          <p:txBody>
            <a:bodyPr lIns="0" tIns="0" rIns="0" bIns="0" rtlCol="0" anchor="t">
              <a:spAutoFit/>
            </a:bodyPr>
            <a:lstStyle/>
            <a:p>
              <a:pPr algn="ctr">
                <a:lnSpc>
                  <a:spcPts val="5600"/>
                </a:lnSpc>
              </a:pPr>
              <a:r>
                <a:rPr lang="en-US" sz="4000">
                  <a:solidFill>
                    <a:srgbClr val="FFFFFF"/>
                  </a:solidFill>
                  <a:ea typeface="字由点字倔强黑"/>
                </a:rPr>
                <a:t>应用优势</a:t>
              </a:r>
            </a:p>
          </p:txBody>
        </p:sp>
      </p:grpSp>
      <p:grpSp>
        <p:nvGrpSpPr>
          <p:cNvPr id="9" name="Group 9"/>
          <p:cNvGrpSpPr/>
          <p:nvPr/>
        </p:nvGrpSpPr>
        <p:grpSpPr>
          <a:xfrm>
            <a:off x="1558164" y="4894889"/>
            <a:ext cx="1439830" cy="1439830"/>
            <a:chOff x="0" y="0"/>
            <a:chExt cx="1919773" cy="1919773"/>
          </a:xfrm>
        </p:grpSpPr>
        <p:sp>
          <p:nvSpPr>
            <p:cNvPr id="10" name="Freeform 10"/>
            <p:cNvSpPr/>
            <p:nvPr/>
          </p:nvSpPr>
          <p:spPr>
            <a:xfrm>
              <a:off x="0" y="0"/>
              <a:ext cx="1919773" cy="1919773"/>
            </a:xfrm>
            <a:custGeom>
              <a:avLst/>
              <a:gdLst/>
              <a:ahLst/>
              <a:cxnLst/>
              <a:rect l="l" t="t" r="r" b="b"/>
              <a:pathLst>
                <a:path w="1919773" h="1919773">
                  <a:moveTo>
                    <a:pt x="0" y="0"/>
                  </a:moveTo>
                  <a:lnTo>
                    <a:pt x="1919773" y="0"/>
                  </a:lnTo>
                  <a:lnTo>
                    <a:pt x="1919773" y="1919773"/>
                  </a:lnTo>
                  <a:lnTo>
                    <a:pt x="0" y="19197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62522" y="378878"/>
              <a:ext cx="1794729" cy="1066766"/>
            </a:xfrm>
            <a:prstGeom prst="rect">
              <a:avLst/>
            </a:prstGeom>
          </p:spPr>
          <p:txBody>
            <a:bodyPr lIns="0" tIns="0" rIns="0" bIns="0" rtlCol="0" anchor="t">
              <a:spAutoFit/>
            </a:bodyPr>
            <a:lstStyle/>
            <a:p>
              <a:pPr marL="0" lvl="0" indent="0" algn="ctr">
                <a:lnSpc>
                  <a:spcPts val="6693"/>
                </a:lnSpc>
                <a:spcBef>
                  <a:spcPct val="0"/>
                </a:spcBef>
              </a:pPr>
              <a:r>
                <a:rPr lang="en-US" sz="4781">
                  <a:solidFill>
                    <a:srgbClr val="FFFFFF"/>
                  </a:solidFill>
                  <a:latin typeface="Inndam"/>
                </a:rPr>
                <a:t>01</a:t>
              </a:r>
            </a:p>
          </p:txBody>
        </p:sp>
      </p:grpSp>
      <p:sp>
        <p:nvSpPr>
          <p:cNvPr id="12" name="AutoShape 12"/>
          <p:cNvSpPr/>
          <p:nvPr/>
        </p:nvSpPr>
        <p:spPr>
          <a:xfrm flipV="1">
            <a:off x="2028438" y="3357717"/>
            <a:ext cx="0" cy="1710795"/>
          </a:xfrm>
          <a:prstGeom prst="line">
            <a:avLst/>
          </a:prstGeom>
          <a:ln w="19050" cap="flat">
            <a:solidFill>
              <a:srgbClr val="FFFFFF"/>
            </a:solidFill>
            <a:prstDash val="solid"/>
            <a:headEnd type="none" w="sm" len="sm"/>
            <a:tailEnd type="none" w="sm" len="sm"/>
          </a:ln>
        </p:spPr>
      </p:sp>
      <p:sp>
        <p:nvSpPr>
          <p:cNvPr id="13" name="TextBox 13"/>
          <p:cNvSpPr txBox="1"/>
          <p:nvPr/>
        </p:nvSpPr>
        <p:spPr>
          <a:xfrm>
            <a:off x="2028438" y="2059829"/>
            <a:ext cx="4419539" cy="1746670"/>
          </a:xfrm>
          <a:prstGeom prst="rect">
            <a:avLst/>
          </a:prstGeom>
        </p:spPr>
        <p:txBody>
          <a:bodyPr lIns="0" tIns="0" rIns="0" bIns="0" rtlCol="0" anchor="t">
            <a:spAutoFit/>
          </a:bodyPr>
          <a:lstStyle/>
          <a:p>
            <a:pPr algn="just">
              <a:lnSpc>
                <a:spcPts val="4615"/>
              </a:lnSpc>
            </a:pPr>
            <a:r>
              <a:rPr lang="en-US" sz="3296">
                <a:solidFill>
                  <a:srgbClr val="FFFFFF"/>
                </a:solidFill>
                <a:ea typeface="字由点字典黑 65J"/>
              </a:rPr>
              <a:t>由公职机构主导</a:t>
            </a:r>
          </a:p>
          <a:p>
            <a:pPr algn="just">
              <a:lnSpc>
                <a:spcPts val="4615"/>
              </a:lnSpc>
            </a:pPr>
            <a:r>
              <a:rPr lang="en-US" sz="3296">
                <a:solidFill>
                  <a:srgbClr val="FFFFFF"/>
                </a:solidFill>
                <a:ea typeface="字由点字典黑 65J"/>
              </a:rPr>
              <a:t>企业使用产品</a:t>
            </a:r>
          </a:p>
          <a:p>
            <a:pPr marL="0" lvl="0" indent="0" algn="just">
              <a:lnSpc>
                <a:spcPts val="4615"/>
              </a:lnSpc>
              <a:spcBef>
                <a:spcPct val="0"/>
              </a:spcBef>
            </a:pPr>
            <a:r>
              <a:rPr lang="en-US" sz="3296">
                <a:solidFill>
                  <a:srgbClr val="FFFFFF"/>
                </a:solidFill>
                <a:ea typeface="字由点字典黑 65J"/>
              </a:rPr>
              <a:t>用于企业财务管理存证</a:t>
            </a:r>
          </a:p>
        </p:txBody>
      </p:sp>
      <p:grpSp>
        <p:nvGrpSpPr>
          <p:cNvPr id="14" name="Group 14"/>
          <p:cNvGrpSpPr/>
          <p:nvPr/>
        </p:nvGrpSpPr>
        <p:grpSpPr>
          <a:xfrm>
            <a:off x="5467593" y="4894889"/>
            <a:ext cx="1439830" cy="1439830"/>
            <a:chOff x="0" y="0"/>
            <a:chExt cx="1919773" cy="1919773"/>
          </a:xfrm>
        </p:grpSpPr>
        <p:sp>
          <p:nvSpPr>
            <p:cNvPr id="15" name="Freeform 15"/>
            <p:cNvSpPr/>
            <p:nvPr/>
          </p:nvSpPr>
          <p:spPr>
            <a:xfrm>
              <a:off x="0" y="0"/>
              <a:ext cx="1919773" cy="1919773"/>
            </a:xfrm>
            <a:custGeom>
              <a:avLst/>
              <a:gdLst/>
              <a:ahLst/>
              <a:cxnLst/>
              <a:rect l="l" t="t" r="r" b="b"/>
              <a:pathLst>
                <a:path w="1919773" h="1919773">
                  <a:moveTo>
                    <a:pt x="0" y="0"/>
                  </a:moveTo>
                  <a:lnTo>
                    <a:pt x="1919773" y="0"/>
                  </a:lnTo>
                  <a:lnTo>
                    <a:pt x="1919773" y="1919773"/>
                  </a:lnTo>
                  <a:lnTo>
                    <a:pt x="0" y="19197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62522" y="378878"/>
              <a:ext cx="1794729" cy="1066766"/>
            </a:xfrm>
            <a:prstGeom prst="rect">
              <a:avLst/>
            </a:prstGeom>
          </p:spPr>
          <p:txBody>
            <a:bodyPr lIns="0" tIns="0" rIns="0" bIns="0" rtlCol="0" anchor="t">
              <a:spAutoFit/>
            </a:bodyPr>
            <a:lstStyle/>
            <a:p>
              <a:pPr marL="0" lvl="0" indent="0" algn="ctr">
                <a:lnSpc>
                  <a:spcPts val="6693"/>
                </a:lnSpc>
                <a:spcBef>
                  <a:spcPct val="0"/>
                </a:spcBef>
              </a:pPr>
              <a:r>
                <a:rPr lang="en-US" sz="4781">
                  <a:solidFill>
                    <a:srgbClr val="FFFFFF"/>
                  </a:solidFill>
                  <a:latin typeface="Inndam"/>
                </a:rPr>
                <a:t>02</a:t>
              </a:r>
            </a:p>
          </p:txBody>
        </p:sp>
      </p:grpSp>
      <p:sp>
        <p:nvSpPr>
          <p:cNvPr id="17" name="AutoShape 17"/>
          <p:cNvSpPr/>
          <p:nvPr/>
        </p:nvSpPr>
        <p:spPr>
          <a:xfrm>
            <a:off x="6188804" y="6266467"/>
            <a:ext cx="0" cy="1710795"/>
          </a:xfrm>
          <a:prstGeom prst="line">
            <a:avLst/>
          </a:prstGeom>
          <a:ln w="19050" cap="flat">
            <a:solidFill>
              <a:srgbClr val="FFFFFF"/>
            </a:solidFill>
            <a:prstDash val="solid"/>
            <a:headEnd type="none" w="sm" len="sm"/>
            <a:tailEnd type="none" w="sm" len="sm"/>
          </a:ln>
        </p:spPr>
      </p:sp>
      <p:sp>
        <p:nvSpPr>
          <p:cNvPr id="18" name="TextBox 18"/>
          <p:cNvSpPr txBox="1"/>
          <p:nvPr/>
        </p:nvSpPr>
        <p:spPr>
          <a:xfrm>
            <a:off x="6188804" y="7622904"/>
            <a:ext cx="4065841" cy="1722973"/>
          </a:xfrm>
          <a:prstGeom prst="rect">
            <a:avLst/>
          </a:prstGeom>
        </p:spPr>
        <p:txBody>
          <a:bodyPr lIns="0" tIns="0" rIns="0" bIns="0" rtlCol="0" anchor="t">
            <a:spAutoFit/>
          </a:bodyPr>
          <a:lstStyle/>
          <a:p>
            <a:pPr algn="just">
              <a:lnSpc>
                <a:spcPts val="4615"/>
              </a:lnSpc>
            </a:pPr>
            <a:r>
              <a:rPr lang="en-US" sz="3296">
                <a:solidFill>
                  <a:srgbClr val="FFFFFF"/>
                </a:solidFill>
                <a:ea typeface="字由点字典黑 65J"/>
              </a:rPr>
              <a:t>企业：</a:t>
            </a:r>
          </a:p>
          <a:p>
            <a:pPr algn="just">
              <a:lnSpc>
                <a:spcPts val="4615"/>
              </a:lnSpc>
            </a:pPr>
            <a:r>
              <a:rPr lang="en-US" sz="3296">
                <a:solidFill>
                  <a:srgbClr val="FFFFFF"/>
                </a:solidFill>
                <a:ea typeface="字由点字典黑 65J"/>
              </a:rPr>
              <a:t>明确资金流向</a:t>
            </a:r>
          </a:p>
          <a:p>
            <a:pPr marL="0" lvl="0" indent="0" algn="just">
              <a:lnSpc>
                <a:spcPts val="4615"/>
              </a:lnSpc>
              <a:spcBef>
                <a:spcPct val="0"/>
              </a:spcBef>
            </a:pPr>
            <a:r>
              <a:rPr lang="en-US" sz="3296">
                <a:solidFill>
                  <a:srgbClr val="FFFFFF"/>
                </a:solidFill>
                <a:ea typeface="字由点字典黑 65J"/>
              </a:rPr>
              <a:t>掌握财务状况</a:t>
            </a:r>
          </a:p>
        </p:txBody>
      </p:sp>
      <p:grpSp>
        <p:nvGrpSpPr>
          <p:cNvPr id="19" name="Group 19"/>
          <p:cNvGrpSpPr/>
          <p:nvPr/>
        </p:nvGrpSpPr>
        <p:grpSpPr>
          <a:xfrm>
            <a:off x="9377022" y="4894889"/>
            <a:ext cx="1439830" cy="1439830"/>
            <a:chOff x="0" y="0"/>
            <a:chExt cx="1919773" cy="1919773"/>
          </a:xfrm>
        </p:grpSpPr>
        <p:sp>
          <p:nvSpPr>
            <p:cNvPr id="20" name="Freeform 20"/>
            <p:cNvSpPr/>
            <p:nvPr/>
          </p:nvSpPr>
          <p:spPr>
            <a:xfrm>
              <a:off x="0" y="0"/>
              <a:ext cx="1919773" cy="1919773"/>
            </a:xfrm>
            <a:custGeom>
              <a:avLst/>
              <a:gdLst/>
              <a:ahLst/>
              <a:cxnLst/>
              <a:rect l="l" t="t" r="r" b="b"/>
              <a:pathLst>
                <a:path w="1919773" h="1919773">
                  <a:moveTo>
                    <a:pt x="0" y="0"/>
                  </a:moveTo>
                  <a:lnTo>
                    <a:pt x="1919773" y="0"/>
                  </a:lnTo>
                  <a:lnTo>
                    <a:pt x="1919773" y="1919773"/>
                  </a:lnTo>
                  <a:lnTo>
                    <a:pt x="0" y="19197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62522" y="378878"/>
              <a:ext cx="1794729" cy="1066766"/>
            </a:xfrm>
            <a:prstGeom prst="rect">
              <a:avLst/>
            </a:prstGeom>
          </p:spPr>
          <p:txBody>
            <a:bodyPr lIns="0" tIns="0" rIns="0" bIns="0" rtlCol="0" anchor="t">
              <a:spAutoFit/>
            </a:bodyPr>
            <a:lstStyle/>
            <a:p>
              <a:pPr marL="0" lvl="0" indent="0" algn="ctr">
                <a:lnSpc>
                  <a:spcPts val="6693"/>
                </a:lnSpc>
                <a:spcBef>
                  <a:spcPct val="0"/>
                </a:spcBef>
              </a:pPr>
              <a:r>
                <a:rPr lang="en-US" sz="4781">
                  <a:solidFill>
                    <a:srgbClr val="FFFFFF"/>
                  </a:solidFill>
                  <a:latin typeface="Inndam"/>
                </a:rPr>
                <a:t>03</a:t>
              </a:r>
            </a:p>
          </p:txBody>
        </p:sp>
      </p:grpSp>
      <p:sp>
        <p:nvSpPr>
          <p:cNvPr id="22" name="AutoShape 22"/>
          <p:cNvSpPr/>
          <p:nvPr/>
        </p:nvSpPr>
        <p:spPr>
          <a:xfrm flipV="1">
            <a:off x="9807059" y="3326122"/>
            <a:ext cx="0" cy="1710795"/>
          </a:xfrm>
          <a:prstGeom prst="line">
            <a:avLst/>
          </a:prstGeom>
          <a:ln w="19050" cap="flat">
            <a:solidFill>
              <a:srgbClr val="FFFFFF"/>
            </a:solidFill>
            <a:prstDash val="solid"/>
            <a:headEnd type="none" w="sm" len="sm"/>
            <a:tailEnd type="none" w="sm" len="sm"/>
          </a:ln>
        </p:spPr>
      </p:sp>
      <p:sp>
        <p:nvSpPr>
          <p:cNvPr id="23" name="TextBox 23"/>
          <p:cNvSpPr txBox="1"/>
          <p:nvPr/>
        </p:nvSpPr>
        <p:spPr>
          <a:xfrm>
            <a:off x="9713304" y="2360096"/>
            <a:ext cx="5450139" cy="1146136"/>
          </a:xfrm>
          <a:prstGeom prst="rect">
            <a:avLst/>
          </a:prstGeom>
        </p:spPr>
        <p:txBody>
          <a:bodyPr lIns="0" tIns="0" rIns="0" bIns="0" rtlCol="0" anchor="t">
            <a:spAutoFit/>
          </a:bodyPr>
          <a:lstStyle/>
          <a:p>
            <a:pPr algn="just">
              <a:lnSpc>
                <a:spcPts val="4615"/>
              </a:lnSpc>
            </a:pPr>
            <a:r>
              <a:rPr lang="en-US" sz="3296">
                <a:solidFill>
                  <a:srgbClr val="FFFFFF"/>
                </a:solidFill>
                <a:ea typeface="字由点字典黑 65J"/>
              </a:rPr>
              <a:t>公职机构：</a:t>
            </a:r>
          </a:p>
          <a:p>
            <a:pPr marL="0" lvl="0" indent="0" algn="just">
              <a:lnSpc>
                <a:spcPts val="4615"/>
              </a:lnSpc>
              <a:spcBef>
                <a:spcPct val="0"/>
              </a:spcBef>
            </a:pPr>
            <a:r>
              <a:rPr lang="en-US" sz="3296">
                <a:solidFill>
                  <a:srgbClr val="FFFFFF"/>
                </a:solidFill>
                <a:ea typeface="字由点字典黑 65J"/>
              </a:rPr>
              <a:t>审计财务是否合规</a:t>
            </a:r>
          </a:p>
        </p:txBody>
      </p:sp>
      <p:grpSp>
        <p:nvGrpSpPr>
          <p:cNvPr id="24" name="Group 24"/>
          <p:cNvGrpSpPr/>
          <p:nvPr/>
        </p:nvGrpSpPr>
        <p:grpSpPr>
          <a:xfrm>
            <a:off x="14005902" y="4793533"/>
            <a:ext cx="1439830" cy="1439830"/>
            <a:chOff x="0" y="0"/>
            <a:chExt cx="1919773" cy="1919773"/>
          </a:xfrm>
        </p:grpSpPr>
        <p:sp>
          <p:nvSpPr>
            <p:cNvPr id="25" name="Freeform 25"/>
            <p:cNvSpPr/>
            <p:nvPr/>
          </p:nvSpPr>
          <p:spPr>
            <a:xfrm>
              <a:off x="0" y="0"/>
              <a:ext cx="1919773" cy="1919773"/>
            </a:xfrm>
            <a:custGeom>
              <a:avLst/>
              <a:gdLst/>
              <a:ahLst/>
              <a:cxnLst/>
              <a:rect l="l" t="t" r="r" b="b"/>
              <a:pathLst>
                <a:path w="1919773" h="1919773">
                  <a:moveTo>
                    <a:pt x="0" y="0"/>
                  </a:moveTo>
                  <a:lnTo>
                    <a:pt x="1919773" y="0"/>
                  </a:lnTo>
                  <a:lnTo>
                    <a:pt x="1919773" y="1919773"/>
                  </a:lnTo>
                  <a:lnTo>
                    <a:pt x="0" y="19197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26"/>
            <p:cNvSpPr txBox="1"/>
            <p:nvPr/>
          </p:nvSpPr>
          <p:spPr>
            <a:xfrm>
              <a:off x="62522" y="378878"/>
              <a:ext cx="1794729" cy="1066766"/>
            </a:xfrm>
            <a:prstGeom prst="rect">
              <a:avLst/>
            </a:prstGeom>
          </p:spPr>
          <p:txBody>
            <a:bodyPr lIns="0" tIns="0" rIns="0" bIns="0" rtlCol="0" anchor="t">
              <a:spAutoFit/>
            </a:bodyPr>
            <a:lstStyle/>
            <a:p>
              <a:pPr marL="0" lvl="0" indent="0" algn="ctr">
                <a:lnSpc>
                  <a:spcPts val="6693"/>
                </a:lnSpc>
                <a:spcBef>
                  <a:spcPct val="0"/>
                </a:spcBef>
              </a:pPr>
              <a:r>
                <a:rPr lang="en-US" sz="4781">
                  <a:solidFill>
                    <a:srgbClr val="FFFFFF"/>
                  </a:solidFill>
                  <a:latin typeface="Inndam"/>
                </a:rPr>
                <a:t>04</a:t>
              </a:r>
            </a:p>
          </p:txBody>
        </p:sp>
      </p:grpSp>
      <p:sp>
        <p:nvSpPr>
          <p:cNvPr id="27" name="AutoShape 27"/>
          <p:cNvSpPr/>
          <p:nvPr/>
        </p:nvSpPr>
        <p:spPr>
          <a:xfrm>
            <a:off x="14734703" y="6165111"/>
            <a:ext cx="0" cy="1710795"/>
          </a:xfrm>
          <a:prstGeom prst="line">
            <a:avLst/>
          </a:prstGeom>
          <a:ln w="19050" cap="flat">
            <a:solidFill>
              <a:srgbClr val="FFFFFF"/>
            </a:solidFill>
            <a:prstDash val="solid"/>
            <a:headEnd type="none" w="sm" len="sm"/>
            <a:tailEnd type="none" w="sm" len="sm"/>
          </a:ln>
        </p:spPr>
      </p:sp>
      <p:sp>
        <p:nvSpPr>
          <p:cNvPr id="28" name="TextBox 28"/>
          <p:cNvSpPr txBox="1"/>
          <p:nvPr/>
        </p:nvSpPr>
        <p:spPr>
          <a:xfrm>
            <a:off x="14734703" y="7479608"/>
            <a:ext cx="5632427" cy="1746670"/>
          </a:xfrm>
          <a:prstGeom prst="rect">
            <a:avLst/>
          </a:prstGeom>
        </p:spPr>
        <p:txBody>
          <a:bodyPr lIns="0" tIns="0" rIns="0" bIns="0" rtlCol="0" anchor="t">
            <a:spAutoFit/>
          </a:bodyPr>
          <a:lstStyle/>
          <a:p>
            <a:pPr algn="just">
              <a:lnSpc>
                <a:spcPts val="4615"/>
              </a:lnSpc>
            </a:pPr>
            <a:r>
              <a:rPr lang="en-US" sz="3296">
                <a:solidFill>
                  <a:srgbClr val="FFFFFF"/>
                </a:solidFill>
                <a:ea typeface="字由点字典黑 65J"/>
              </a:rPr>
              <a:t>投资机构：</a:t>
            </a:r>
          </a:p>
          <a:p>
            <a:pPr algn="just">
              <a:lnSpc>
                <a:spcPts val="4615"/>
              </a:lnSpc>
            </a:pPr>
            <a:r>
              <a:rPr lang="en-US" sz="3296">
                <a:solidFill>
                  <a:srgbClr val="FFFFFF"/>
                </a:solidFill>
                <a:ea typeface="字由点字典黑 65J"/>
              </a:rPr>
              <a:t>评估公司财务状况</a:t>
            </a:r>
          </a:p>
          <a:p>
            <a:pPr marL="0" lvl="0" indent="0" algn="just">
              <a:lnSpc>
                <a:spcPts val="4615"/>
              </a:lnSpc>
              <a:spcBef>
                <a:spcPct val="0"/>
              </a:spcBef>
            </a:pPr>
            <a:r>
              <a:rPr lang="en-US" sz="3296">
                <a:solidFill>
                  <a:srgbClr val="FFFFFF"/>
                </a:solidFill>
                <a:ea typeface="字由点字典黑 65J"/>
              </a:rPr>
              <a:t>以判断是否投资</a:t>
            </a:r>
          </a:p>
        </p:txBody>
      </p:sp>
      <p:grpSp>
        <p:nvGrpSpPr>
          <p:cNvPr id="29" name="Group 29"/>
          <p:cNvGrpSpPr/>
          <p:nvPr/>
        </p:nvGrpSpPr>
        <p:grpSpPr>
          <a:xfrm>
            <a:off x="3636872" y="5256620"/>
            <a:ext cx="1191842" cy="716368"/>
            <a:chOff x="0" y="0"/>
            <a:chExt cx="1589122" cy="955158"/>
          </a:xfrm>
        </p:grpSpPr>
        <p:sp>
          <p:nvSpPr>
            <p:cNvPr id="30" name="Freeform 30"/>
            <p:cNvSpPr/>
            <p:nvPr/>
          </p:nvSpPr>
          <p:spPr>
            <a:xfrm flipH="1">
              <a:off x="0" y="0"/>
              <a:ext cx="949948" cy="955158"/>
            </a:xfrm>
            <a:custGeom>
              <a:avLst/>
              <a:gdLst/>
              <a:ahLst/>
              <a:cxnLst/>
              <a:rect l="l" t="t" r="r" b="b"/>
              <a:pathLst>
                <a:path w="949948" h="955158">
                  <a:moveTo>
                    <a:pt x="949948" y="0"/>
                  </a:moveTo>
                  <a:lnTo>
                    <a:pt x="0" y="0"/>
                  </a:lnTo>
                  <a:lnTo>
                    <a:pt x="0" y="955158"/>
                  </a:lnTo>
                  <a:lnTo>
                    <a:pt x="949948" y="955158"/>
                  </a:lnTo>
                  <a:lnTo>
                    <a:pt x="949948"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flipH="1">
              <a:off x="319587" y="0"/>
              <a:ext cx="949948" cy="955158"/>
            </a:xfrm>
            <a:custGeom>
              <a:avLst/>
              <a:gdLst/>
              <a:ahLst/>
              <a:cxnLst/>
              <a:rect l="l" t="t" r="r" b="b"/>
              <a:pathLst>
                <a:path w="949948" h="955158">
                  <a:moveTo>
                    <a:pt x="949948" y="0"/>
                  </a:moveTo>
                  <a:lnTo>
                    <a:pt x="0" y="0"/>
                  </a:lnTo>
                  <a:lnTo>
                    <a:pt x="0" y="955158"/>
                  </a:lnTo>
                  <a:lnTo>
                    <a:pt x="949948" y="955158"/>
                  </a:lnTo>
                  <a:lnTo>
                    <a:pt x="949948"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2" name="Freeform 32"/>
            <p:cNvSpPr/>
            <p:nvPr/>
          </p:nvSpPr>
          <p:spPr>
            <a:xfrm flipH="1">
              <a:off x="639174" y="0"/>
              <a:ext cx="949948" cy="955158"/>
            </a:xfrm>
            <a:custGeom>
              <a:avLst/>
              <a:gdLst/>
              <a:ahLst/>
              <a:cxnLst/>
              <a:rect l="l" t="t" r="r" b="b"/>
              <a:pathLst>
                <a:path w="949948" h="955158">
                  <a:moveTo>
                    <a:pt x="949948" y="0"/>
                  </a:moveTo>
                  <a:lnTo>
                    <a:pt x="0" y="0"/>
                  </a:lnTo>
                  <a:lnTo>
                    <a:pt x="0" y="955158"/>
                  </a:lnTo>
                  <a:lnTo>
                    <a:pt x="949948" y="955158"/>
                  </a:lnTo>
                  <a:lnTo>
                    <a:pt x="949948"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33" name="Group 33"/>
          <p:cNvGrpSpPr/>
          <p:nvPr/>
        </p:nvGrpSpPr>
        <p:grpSpPr>
          <a:xfrm>
            <a:off x="7546302" y="5177160"/>
            <a:ext cx="1191842" cy="716368"/>
            <a:chOff x="0" y="0"/>
            <a:chExt cx="1589122" cy="955158"/>
          </a:xfrm>
        </p:grpSpPr>
        <p:sp>
          <p:nvSpPr>
            <p:cNvPr id="34" name="Freeform 34"/>
            <p:cNvSpPr/>
            <p:nvPr/>
          </p:nvSpPr>
          <p:spPr>
            <a:xfrm flipH="1">
              <a:off x="0" y="0"/>
              <a:ext cx="949948" cy="955158"/>
            </a:xfrm>
            <a:custGeom>
              <a:avLst/>
              <a:gdLst/>
              <a:ahLst/>
              <a:cxnLst/>
              <a:rect l="l" t="t" r="r" b="b"/>
              <a:pathLst>
                <a:path w="949948" h="955158">
                  <a:moveTo>
                    <a:pt x="949948" y="0"/>
                  </a:moveTo>
                  <a:lnTo>
                    <a:pt x="0" y="0"/>
                  </a:lnTo>
                  <a:lnTo>
                    <a:pt x="0" y="955158"/>
                  </a:lnTo>
                  <a:lnTo>
                    <a:pt x="949948" y="955158"/>
                  </a:lnTo>
                  <a:lnTo>
                    <a:pt x="949948"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5" name="Freeform 35"/>
            <p:cNvSpPr/>
            <p:nvPr/>
          </p:nvSpPr>
          <p:spPr>
            <a:xfrm flipH="1">
              <a:off x="319587" y="0"/>
              <a:ext cx="949948" cy="955158"/>
            </a:xfrm>
            <a:custGeom>
              <a:avLst/>
              <a:gdLst/>
              <a:ahLst/>
              <a:cxnLst/>
              <a:rect l="l" t="t" r="r" b="b"/>
              <a:pathLst>
                <a:path w="949948" h="955158">
                  <a:moveTo>
                    <a:pt x="949948" y="0"/>
                  </a:moveTo>
                  <a:lnTo>
                    <a:pt x="0" y="0"/>
                  </a:lnTo>
                  <a:lnTo>
                    <a:pt x="0" y="955158"/>
                  </a:lnTo>
                  <a:lnTo>
                    <a:pt x="949948" y="955158"/>
                  </a:lnTo>
                  <a:lnTo>
                    <a:pt x="949948"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6" name="Freeform 36"/>
            <p:cNvSpPr/>
            <p:nvPr/>
          </p:nvSpPr>
          <p:spPr>
            <a:xfrm flipH="1">
              <a:off x="639174" y="0"/>
              <a:ext cx="949948" cy="955158"/>
            </a:xfrm>
            <a:custGeom>
              <a:avLst/>
              <a:gdLst/>
              <a:ahLst/>
              <a:cxnLst/>
              <a:rect l="l" t="t" r="r" b="b"/>
              <a:pathLst>
                <a:path w="949948" h="955158">
                  <a:moveTo>
                    <a:pt x="949948" y="0"/>
                  </a:moveTo>
                  <a:lnTo>
                    <a:pt x="0" y="0"/>
                  </a:lnTo>
                  <a:lnTo>
                    <a:pt x="0" y="955158"/>
                  </a:lnTo>
                  <a:lnTo>
                    <a:pt x="949948" y="955158"/>
                  </a:lnTo>
                  <a:lnTo>
                    <a:pt x="949948" y="0"/>
                  </a:lnTo>
                  <a:close/>
                </a:path>
              </a:pathLst>
            </a:custGeom>
            <a:blipFill>
              <a:blip r:embed="rId7">
                <a:extLst>
                  <a:ext uri="{96DAC541-7B7A-43D3-8B79-37D633B846F1}">
                    <asvg:svgBlip xmlns:asvg="http://schemas.microsoft.com/office/drawing/2016/SVG/main" r:embed="rId8"/>
                  </a:ext>
                </a:extLst>
              </a:blip>
              <a:stretch>
                <a:fillRect/>
              </a:stretch>
            </a:blipFill>
          </p:spPr>
        </p:sp>
      </p:grpSp>
      <p:grpSp>
        <p:nvGrpSpPr>
          <p:cNvPr id="37" name="Group 37"/>
          <p:cNvGrpSpPr/>
          <p:nvPr/>
        </p:nvGrpSpPr>
        <p:grpSpPr>
          <a:xfrm>
            <a:off x="11457118" y="5155263"/>
            <a:ext cx="1191842" cy="716368"/>
            <a:chOff x="0" y="0"/>
            <a:chExt cx="1589122" cy="955158"/>
          </a:xfrm>
        </p:grpSpPr>
        <p:sp>
          <p:nvSpPr>
            <p:cNvPr id="38" name="Freeform 38"/>
            <p:cNvSpPr/>
            <p:nvPr/>
          </p:nvSpPr>
          <p:spPr>
            <a:xfrm flipH="1">
              <a:off x="0" y="0"/>
              <a:ext cx="949948" cy="955158"/>
            </a:xfrm>
            <a:custGeom>
              <a:avLst/>
              <a:gdLst/>
              <a:ahLst/>
              <a:cxnLst/>
              <a:rect l="l" t="t" r="r" b="b"/>
              <a:pathLst>
                <a:path w="949948" h="955158">
                  <a:moveTo>
                    <a:pt x="949948" y="0"/>
                  </a:moveTo>
                  <a:lnTo>
                    <a:pt x="0" y="0"/>
                  </a:lnTo>
                  <a:lnTo>
                    <a:pt x="0" y="955158"/>
                  </a:lnTo>
                  <a:lnTo>
                    <a:pt x="949948" y="955158"/>
                  </a:lnTo>
                  <a:lnTo>
                    <a:pt x="949948"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9" name="Freeform 39"/>
            <p:cNvSpPr/>
            <p:nvPr/>
          </p:nvSpPr>
          <p:spPr>
            <a:xfrm flipH="1">
              <a:off x="319587" y="0"/>
              <a:ext cx="949948" cy="955158"/>
            </a:xfrm>
            <a:custGeom>
              <a:avLst/>
              <a:gdLst/>
              <a:ahLst/>
              <a:cxnLst/>
              <a:rect l="l" t="t" r="r" b="b"/>
              <a:pathLst>
                <a:path w="949948" h="955158">
                  <a:moveTo>
                    <a:pt x="949948" y="0"/>
                  </a:moveTo>
                  <a:lnTo>
                    <a:pt x="0" y="0"/>
                  </a:lnTo>
                  <a:lnTo>
                    <a:pt x="0" y="955158"/>
                  </a:lnTo>
                  <a:lnTo>
                    <a:pt x="949948" y="955158"/>
                  </a:lnTo>
                  <a:lnTo>
                    <a:pt x="949948"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0" name="Freeform 40"/>
            <p:cNvSpPr/>
            <p:nvPr/>
          </p:nvSpPr>
          <p:spPr>
            <a:xfrm flipH="1">
              <a:off x="639174" y="0"/>
              <a:ext cx="949948" cy="955158"/>
            </a:xfrm>
            <a:custGeom>
              <a:avLst/>
              <a:gdLst/>
              <a:ahLst/>
              <a:cxnLst/>
              <a:rect l="l" t="t" r="r" b="b"/>
              <a:pathLst>
                <a:path w="949948" h="955158">
                  <a:moveTo>
                    <a:pt x="949948" y="0"/>
                  </a:moveTo>
                  <a:lnTo>
                    <a:pt x="0" y="0"/>
                  </a:lnTo>
                  <a:lnTo>
                    <a:pt x="0" y="955158"/>
                  </a:lnTo>
                  <a:lnTo>
                    <a:pt x="949948" y="955158"/>
                  </a:lnTo>
                  <a:lnTo>
                    <a:pt x="949948" y="0"/>
                  </a:lnTo>
                  <a:close/>
                </a:path>
              </a:pathLst>
            </a:custGeom>
            <a:blipFill>
              <a:blip r:embed="rId7">
                <a:extLst>
                  <a:ext uri="{96DAC541-7B7A-43D3-8B79-37D633B846F1}">
                    <asvg:svgBlip xmlns:asvg="http://schemas.microsoft.com/office/drawing/2016/SVG/main" r:embed="rId8"/>
                  </a:ext>
                </a:extLst>
              </a:blip>
              <a:stretch>
                <a:fillRect/>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8027071" y="0"/>
            <a:ext cx="10260929" cy="3587964"/>
          </a:xfrm>
          <a:custGeom>
            <a:avLst/>
            <a:gdLst/>
            <a:ahLst/>
            <a:cxnLst/>
            <a:rect l="l" t="t" r="r" b="b"/>
            <a:pathLst>
              <a:path w="10260929" h="3587964">
                <a:moveTo>
                  <a:pt x="0" y="0"/>
                </a:moveTo>
                <a:lnTo>
                  <a:pt x="10260929" y="0"/>
                </a:lnTo>
                <a:lnTo>
                  <a:pt x="10260929" y="3587964"/>
                </a:lnTo>
                <a:lnTo>
                  <a:pt x="0" y="3587964"/>
                </a:lnTo>
                <a:lnTo>
                  <a:pt x="0" y="0"/>
                </a:lnTo>
                <a:close/>
              </a:path>
            </a:pathLst>
          </a:custGeom>
          <a:blipFill>
            <a:blip r:embed="rId2">
              <a:alphaModFix amt="51000"/>
            </a:blip>
            <a:stretch>
              <a:fillRect b="-51212"/>
            </a:stretch>
          </a:blipFill>
        </p:spPr>
      </p:sp>
      <p:sp>
        <p:nvSpPr>
          <p:cNvPr id="3" name="Freeform 3"/>
          <p:cNvSpPr/>
          <p:nvPr/>
        </p:nvSpPr>
        <p:spPr>
          <a:xfrm>
            <a:off x="-2782" y="-816219"/>
            <a:ext cx="10450058" cy="11712423"/>
          </a:xfrm>
          <a:custGeom>
            <a:avLst/>
            <a:gdLst/>
            <a:ahLst/>
            <a:cxnLst/>
            <a:rect l="l" t="t" r="r" b="b"/>
            <a:pathLst>
              <a:path w="10450058" h="11712423">
                <a:moveTo>
                  <a:pt x="0" y="0"/>
                </a:moveTo>
                <a:lnTo>
                  <a:pt x="10450059" y="0"/>
                </a:lnTo>
                <a:lnTo>
                  <a:pt x="10450059" y="11712423"/>
                </a:lnTo>
                <a:lnTo>
                  <a:pt x="0" y="11712423"/>
                </a:lnTo>
                <a:lnTo>
                  <a:pt x="0" y="0"/>
                </a:lnTo>
                <a:close/>
              </a:path>
            </a:pathLst>
          </a:custGeom>
          <a:blipFill>
            <a:blip r:embed="rId3">
              <a:alphaModFix amt="26000"/>
              <a:extLst>
                <a:ext uri="{96DAC541-7B7A-43D3-8B79-37D633B846F1}">
                  <asvg:svgBlip xmlns:asvg="http://schemas.microsoft.com/office/drawing/2016/SVG/main" r:embed="rId4"/>
                </a:ext>
              </a:extLst>
            </a:blip>
            <a:stretch>
              <a:fillRect l="-92743" r="-20974" b="-90683"/>
            </a:stretch>
          </a:blipFill>
        </p:spPr>
      </p:sp>
      <p:grpSp>
        <p:nvGrpSpPr>
          <p:cNvPr id="4" name="Group 4"/>
          <p:cNvGrpSpPr/>
          <p:nvPr/>
        </p:nvGrpSpPr>
        <p:grpSpPr>
          <a:xfrm rot="-5400000">
            <a:off x="1486660" y="2059775"/>
            <a:ext cx="5597294" cy="6513215"/>
            <a:chOff x="0" y="0"/>
            <a:chExt cx="698500" cy="812800"/>
          </a:xfrm>
        </p:grpSpPr>
        <p:sp>
          <p:nvSpPr>
            <p:cNvPr id="5" name="Freeform 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a:ln w="19050" cap="sq">
              <a:solidFill>
                <a:srgbClr val="EFEFEF"/>
              </a:solidFill>
              <a:prstDash val="solid"/>
              <a:miter/>
            </a:ln>
          </p:spPr>
        </p:sp>
        <p:sp>
          <p:nvSpPr>
            <p:cNvPr id="6" name="TextBox 6"/>
            <p:cNvSpPr txBox="1"/>
            <p:nvPr/>
          </p:nvSpPr>
          <p:spPr>
            <a:xfrm>
              <a:off x="0" y="92075"/>
              <a:ext cx="698500" cy="581025"/>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1176316" y="2623995"/>
            <a:ext cx="6217984" cy="5384774"/>
            <a:chOff x="0" y="0"/>
            <a:chExt cx="6350000" cy="5499100"/>
          </a:xfrm>
        </p:grpSpPr>
        <p:sp>
          <p:nvSpPr>
            <p:cNvPr id="8" name="Freeform 8"/>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5">
                <a:alphaModFix amt="76000"/>
              </a:blip>
              <a:stretch>
                <a:fillRect t="-26982" b="-26982"/>
              </a:stretch>
            </a:blipFill>
          </p:spPr>
        </p:sp>
      </p:grpSp>
      <p:sp>
        <p:nvSpPr>
          <p:cNvPr id="9" name="Freeform 9"/>
          <p:cNvSpPr/>
          <p:nvPr/>
        </p:nvSpPr>
        <p:spPr>
          <a:xfrm>
            <a:off x="7541915" y="-220831"/>
            <a:ext cx="14630400" cy="8229600"/>
          </a:xfrm>
          <a:custGeom>
            <a:avLst/>
            <a:gdLst/>
            <a:ahLst/>
            <a:cxnLst/>
            <a:rect l="l" t="t" r="r" b="b"/>
            <a:pathLst>
              <a:path w="14630400" h="8229600">
                <a:moveTo>
                  <a:pt x="0" y="0"/>
                </a:moveTo>
                <a:lnTo>
                  <a:pt x="14630400" y="0"/>
                </a:lnTo>
                <a:lnTo>
                  <a:pt x="14630400" y="8229600"/>
                </a:lnTo>
                <a:lnTo>
                  <a:pt x="0" y="8229600"/>
                </a:lnTo>
                <a:lnTo>
                  <a:pt x="0" y="0"/>
                </a:lnTo>
                <a:close/>
              </a:path>
            </a:pathLst>
          </a:custGeom>
          <a:blipFill>
            <a:blip r:embed="rId6">
              <a:alphaModFix amt="60000"/>
            </a:blip>
            <a:stretch>
              <a:fillRect/>
            </a:stretch>
          </a:blipFill>
          <a:ln cap="sq">
            <a:noFill/>
            <a:prstDash val="solid"/>
            <a:miter/>
          </a:ln>
        </p:spPr>
      </p:sp>
      <p:grpSp>
        <p:nvGrpSpPr>
          <p:cNvPr id="10" name="Group 10"/>
          <p:cNvGrpSpPr/>
          <p:nvPr/>
        </p:nvGrpSpPr>
        <p:grpSpPr>
          <a:xfrm>
            <a:off x="7541915" y="6385002"/>
            <a:ext cx="5717724" cy="1730027"/>
            <a:chOff x="0" y="0"/>
            <a:chExt cx="12514716" cy="3786611"/>
          </a:xfrm>
        </p:grpSpPr>
        <p:sp>
          <p:nvSpPr>
            <p:cNvPr id="11" name="Freeform 11"/>
            <p:cNvSpPr/>
            <p:nvPr/>
          </p:nvSpPr>
          <p:spPr>
            <a:xfrm>
              <a:off x="0" y="0"/>
              <a:ext cx="12514717" cy="3786611"/>
            </a:xfrm>
            <a:custGeom>
              <a:avLst/>
              <a:gdLst/>
              <a:ahLst/>
              <a:cxnLst/>
              <a:rect l="l" t="t" r="r" b="b"/>
              <a:pathLst>
                <a:path w="12514717" h="3786611">
                  <a:moveTo>
                    <a:pt x="1324610" y="0"/>
                  </a:moveTo>
                  <a:lnTo>
                    <a:pt x="0" y="0"/>
                  </a:lnTo>
                  <a:lnTo>
                    <a:pt x="0" y="2462001"/>
                  </a:lnTo>
                  <a:lnTo>
                    <a:pt x="1324610" y="3786611"/>
                  </a:lnTo>
                  <a:lnTo>
                    <a:pt x="12514717" y="3786611"/>
                  </a:lnTo>
                  <a:lnTo>
                    <a:pt x="12514717" y="0"/>
                  </a:lnTo>
                  <a:lnTo>
                    <a:pt x="1324610" y="0"/>
                  </a:lnTo>
                  <a:close/>
                </a:path>
              </a:pathLst>
            </a:custGeom>
            <a:solidFill>
              <a:srgbClr val="7A00FF"/>
            </a:solidFill>
          </p:spPr>
        </p:sp>
      </p:grpSp>
      <p:sp>
        <p:nvSpPr>
          <p:cNvPr id="12" name="Freeform 12"/>
          <p:cNvSpPr/>
          <p:nvPr/>
        </p:nvSpPr>
        <p:spPr>
          <a:xfrm>
            <a:off x="13995803" y="2517735"/>
            <a:ext cx="3263497" cy="625081"/>
          </a:xfrm>
          <a:custGeom>
            <a:avLst/>
            <a:gdLst/>
            <a:ahLst/>
            <a:cxnLst/>
            <a:rect l="l" t="t" r="r" b="b"/>
            <a:pathLst>
              <a:path w="3263497" h="625081">
                <a:moveTo>
                  <a:pt x="0" y="0"/>
                </a:moveTo>
                <a:lnTo>
                  <a:pt x="3263497" y="0"/>
                </a:lnTo>
                <a:lnTo>
                  <a:pt x="3263497" y="625081"/>
                </a:lnTo>
                <a:lnTo>
                  <a:pt x="0" y="625081"/>
                </a:lnTo>
                <a:lnTo>
                  <a:pt x="0" y="0"/>
                </a:lnTo>
                <a:close/>
              </a:path>
            </a:pathLst>
          </a:custGeom>
          <a:blipFill>
            <a:blip r:embed="rId7">
              <a:extLst>
                <a:ext uri="{96DAC541-7B7A-43D3-8B79-37D633B846F1}">
                  <asvg:svgBlip xmlns:asvg="http://schemas.microsoft.com/office/drawing/2016/SVG/main" r:embed="rId8"/>
                </a:ext>
              </a:extLst>
            </a:blip>
            <a:stretch>
              <a:fillRect t="-49326" b="-372766"/>
            </a:stretch>
          </a:blipFill>
        </p:spPr>
      </p:sp>
      <p:sp>
        <p:nvSpPr>
          <p:cNvPr id="13" name="Freeform 13"/>
          <p:cNvSpPr/>
          <p:nvPr/>
        </p:nvSpPr>
        <p:spPr>
          <a:xfrm rot="-10800000" flipV="1">
            <a:off x="14636577" y="8626000"/>
            <a:ext cx="1910382" cy="632300"/>
          </a:xfrm>
          <a:custGeom>
            <a:avLst/>
            <a:gdLst/>
            <a:ahLst/>
            <a:cxnLst/>
            <a:rect l="l" t="t" r="r" b="b"/>
            <a:pathLst>
              <a:path w="1910382" h="632300">
                <a:moveTo>
                  <a:pt x="0" y="632300"/>
                </a:moveTo>
                <a:lnTo>
                  <a:pt x="1910382" y="632300"/>
                </a:lnTo>
                <a:lnTo>
                  <a:pt x="1910382" y="0"/>
                </a:lnTo>
                <a:lnTo>
                  <a:pt x="0" y="0"/>
                </a:lnTo>
                <a:lnTo>
                  <a:pt x="0" y="632300"/>
                </a:lnTo>
                <a:close/>
              </a:path>
            </a:pathLst>
          </a:custGeom>
          <a:blipFill>
            <a:blip r:embed="rId9">
              <a:extLst>
                <a:ext uri="{96DAC541-7B7A-43D3-8B79-37D633B846F1}">
                  <asvg:svgBlip xmlns:asvg="http://schemas.microsoft.com/office/drawing/2016/SVG/main" r:embed="rId10"/>
                </a:ext>
              </a:extLst>
            </a:blip>
            <a:stretch>
              <a:fillRect l="-41115"/>
            </a:stretch>
          </a:blipFill>
        </p:spPr>
      </p:sp>
      <p:sp>
        <p:nvSpPr>
          <p:cNvPr id="14" name="Freeform 14"/>
          <p:cNvSpPr/>
          <p:nvPr/>
        </p:nvSpPr>
        <p:spPr>
          <a:xfrm rot="-10800000" flipV="1">
            <a:off x="16546959" y="8626000"/>
            <a:ext cx="670693" cy="632300"/>
          </a:xfrm>
          <a:custGeom>
            <a:avLst/>
            <a:gdLst/>
            <a:ahLst/>
            <a:cxnLst/>
            <a:rect l="l" t="t" r="r" b="b"/>
            <a:pathLst>
              <a:path w="670693" h="632300">
                <a:moveTo>
                  <a:pt x="0" y="632300"/>
                </a:moveTo>
                <a:lnTo>
                  <a:pt x="670692" y="632300"/>
                </a:lnTo>
                <a:lnTo>
                  <a:pt x="670692" y="0"/>
                </a:lnTo>
                <a:lnTo>
                  <a:pt x="0" y="0"/>
                </a:lnTo>
                <a:lnTo>
                  <a:pt x="0" y="632300"/>
                </a:lnTo>
                <a:close/>
              </a:path>
            </a:pathLst>
          </a:custGeom>
          <a:blipFill>
            <a:blip r:embed="rId9">
              <a:extLst>
                <a:ext uri="{96DAC541-7B7A-43D3-8B79-37D633B846F1}">
                  <asvg:svgBlip xmlns:asvg="http://schemas.microsoft.com/office/drawing/2016/SVG/main" r:embed="rId10"/>
                </a:ext>
              </a:extLst>
            </a:blip>
            <a:stretch>
              <a:fillRect l="-301950"/>
            </a:stretch>
          </a:blipFill>
        </p:spPr>
      </p:sp>
      <p:sp>
        <p:nvSpPr>
          <p:cNvPr id="15" name="TextBox 15"/>
          <p:cNvSpPr txBox="1"/>
          <p:nvPr/>
        </p:nvSpPr>
        <p:spPr>
          <a:xfrm>
            <a:off x="7541915" y="6535244"/>
            <a:ext cx="5717724" cy="1286669"/>
          </a:xfrm>
          <a:prstGeom prst="rect">
            <a:avLst/>
          </a:prstGeom>
        </p:spPr>
        <p:txBody>
          <a:bodyPr lIns="0" tIns="0" rIns="0" bIns="0" rtlCol="0" anchor="t">
            <a:spAutoFit/>
          </a:bodyPr>
          <a:lstStyle/>
          <a:p>
            <a:pPr algn="ctr">
              <a:lnSpc>
                <a:spcPts val="10558"/>
              </a:lnSpc>
            </a:pPr>
            <a:r>
              <a:rPr lang="en-US" sz="7541">
                <a:solidFill>
                  <a:srgbClr val="FFFFFF"/>
                </a:solidFill>
                <a:ea typeface="字由点字倔强黑"/>
              </a:rPr>
              <a:t>未来展望</a:t>
            </a:r>
          </a:p>
        </p:txBody>
      </p:sp>
      <p:sp>
        <p:nvSpPr>
          <p:cNvPr id="16" name="TextBox 16"/>
          <p:cNvSpPr txBox="1"/>
          <p:nvPr/>
        </p:nvSpPr>
        <p:spPr>
          <a:xfrm>
            <a:off x="7541915" y="4166912"/>
            <a:ext cx="5717724" cy="1848402"/>
          </a:xfrm>
          <a:prstGeom prst="rect">
            <a:avLst/>
          </a:prstGeom>
        </p:spPr>
        <p:txBody>
          <a:bodyPr lIns="0" tIns="0" rIns="0" bIns="0" rtlCol="0" anchor="t">
            <a:spAutoFit/>
          </a:bodyPr>
          <a:lstStyle/>
          <a:p>
            <a:pPr marL="0" lvl="0" indent="0">
              <a:lnSpc>
                <a:spcPts val="7444"/>
              </a:lnSpc>
              <a:spcBef>
                <a:spcPct val="0"/>
              </a:spcBef>
            </a:pPr>
            <a:r>
              <a:rPr lang="en-US" sz="5317">
                <a:solidFill>
                  <a:srgbClr val="FFFFFF"/>
                </a:solidFill>
                <a:latin typeface="Inndam"/>
              </a:rPr>
              <a:t>Problem Analysis</a:t>
            </a:r>
          </a:p>
        </p:txBody>
      </p:sp>
      <p:sp>
        <p:nvSpPr>
          <p:cNvPr id="17" name="TextBox 17"/>
          <p:cNvSpPr txBox="1"/>
          <p:nvPr/>
        </p:nvSpPr>
        <p:spPr>
          <a:xfrm>
            <a:off x="12013853" y="3284596"/>
            <a:ext cx="5245447" cy="4257818"/>
          </a:xfrm>
          <a:prstGeom prst="rect">
            <a:avLst/>
          </a:prstGeom>
        </p:spPr>
        <p:txBody>
          <a:bodyPr lIns="0" tIns="0" rIns="0" bIns="0" rtlCol="0" anchor="t">
            <a:spAutoFit/>
          </a:bodyPr>
          <a:lstStyle/>
          <a:p>
            <a:pPr marL="0" lvl="0" indent="0" algn="r">
              <a:lnSpc>
                <a:spcPts val="34755"/>
              </a:lnSpc>
              <a:spcBef>
                <a:spcPct val="0"/>
              </a:spcBef>
            </a:pPr>
            <a:r>
              <a:rPr lang="en-US" sz="24825">
                <a:solidFill>
                  <a:srgbClr val="FFFFFF"/>
                </a:solidFill>
                <a:latin typeface="Inndam"/>
              </a:rPr>
              <a:t>03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600" y="58354"/>
            <a:ext cx="18423562" cy="10363253"/>
          </a:xfrm>
          <a:custGeom>
            <a:avLst/>
            <a:gdLst/>
            <a:ahLst/>
            <a:cxnLst/>
            <a:rect l="l" t="t" r="r" b="b"/>
            <a:pathLst>
              <a:path w="18423562" h="10363253">
                <a:moveTo>
                  <a:pt x="0" y="0"/>
                </a:moveTo>
                <a:lnTo>
                  <a:pt x="18423561" y="0"/>
                </a:lnTo>
                <a:lnTo>
                  <a:pt x="18423561" y="10363253"/>
                </a:lnTo>
                <a:lnTo>
                  <a:pt x="0" y="10363253"/>
                </a:lnTo>
                <a:lnTo>
                  <a:pt x="0" y="0"/>
                </a:lnTo>
                <a:close/>
              </a:path>
            </a:pathLst>
          </a:custGeom>
          <a:blipFill>
            <a:blip r:embed="rId2">
              <a:alphaModFix amt="35000"/>
            </a:blip>
            <a:stretch>
              <a:fillRect/>
            </a:stretch>
          </a:blipFill>
          <a:ln cap="sq">
            <a:noFill/>
            <a:prstDash val="solid"/>
            <a:miter/>
          </a:ln>
        </p:spPr>
      </p:sp>
      <p:grpSp>
        <p:nvGrpSpPr>
          <p:cNvPr id="3" name="Group 3"/>
          <p:cNvGrpSpPr/>
          <p:nvPr/>
        </p:nvGrpSpPr>
        <p:grpSpPr>
          <a:xfrm>
            <a:off x="1028700" y="1028700"/>
            <a:ext cx="16790362" cy="624055"/>
            <a:chOff x="0" y="0"/>
            <a:chExt cx="22387150" cy="832073"/>
          </a:xfrm>
        </p:grpSpPr>
        <p:sp>
          <p:nvSpPr>
            <p:cNvPr id="4" name="Freeform 4"/>
            <p:cNvSpPr/>
            <p:nvPr/>
          </p:nvSpPr>
          <p:spPr>
            <a:xfrm>
              <a:off x="13990507" y="80015"/>
              <a:ext cx="3667778" cy="675203"/>
            </a:xfrm>
            <a:custGeom>
              <a:avLst/>
              <a:gdLst/>
              <a:ahLst/>
              <a:cxnLst/>
              <a:rect l="l" t="t" r="r" b="b"/>
              <a:pathLst>
                <a:path w="3667778" h="675203">
                  <a:moveTo>
                    <a:pt x="0" y="0"/>
                  </a:moveTo>
                  <a:lnTo>
                    <a:pt x="3667777" y="0"/>
                  </a:lnTo>
                  <a:lnTo>
                    <a:pt x="3667777" y="675203"/>
                  </a:lnTo>
                  <a:lnTo>
                    <a:pt x="0" y="675203"/>
                  </a:lnTo>
                  <a:lnTo>
                    <a:pt x="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5" name="AutoShape 5"/>
            <p:cNvSpPr/>
            <p:nvPr/>
          </p:nvSpPr>
          <p:spPr>
            <a:xfrm>
              <a:off x="16113004" y="742080"/>
              <a:ext cx="6274146" cy="0"/>
            </a:xfrm>
            <a:prstGeom prst="line">
              <a:avLst/>
            </a:prstGeom>
            <a:ln w="26276" cap="flat">
              <a:solidFill>
                <a:srgbClr val="FFFFFF"/>
              </a:solidFill>
              <a:prstDash val="solid"/>
              <a:headEnd type="none" w="sm" len="sm"/>
              <a:tailEnd type="none" w="sm" len="sm"/>
            </a:ln>
          </p:spPr>
        </p:sp>
        <p:sp>
          <p:nvSpPr>
            <p:cNvPr id="6" name="Freeform 6"/>
            <p:cNvSpPr/>
            <p:nvPr/>
          </p:nvSpPr>
          <p:spPr>
            <a:xfrm flipH="1">
              <a:off x="4728866" y="80015"/>
              <a:ext cx="3667778" cy="675203"/>
            </a:xfrm>
            <a:custGeom>
              <a:avLst/>
              <a:gdLst/>
              <a:ahLst/>
              <a:cxnLst/>
              <a:rect l="l" t="t" r="r" b="b"/>
              <a:pathLst>
                <a:path w="3667778" h="675203">
                  <a:moveTo>
                    <a:pt x="3667777" y="0"/>
                  </a:moveTo>
                  <a:lnTo>
                    <a:pt x="0" y="0"/>
                  </a:lnTo>
                  <a:lnTo>
                    <a:pt x="0" y="675203"/>
                  </a:lnTo>
                  <a:lnTo>
                    <a:pt x="3667777" y="675203"/>
                  </a:lnTo>
                  <a:lnTo>
                    <a:pt x="3667777"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7" name="AutoShape 7"/>
            <p:cNvSpPr/>
            <p:nvPr/>
          </p:nvSpPr>
          <p:spPr>
            <a:xfrm>
              <a:off x="0" y="742080"/>
              <a:ext cx="6274146" cy="0"/>
            </a:xfrm>
            <a:prstGeom prst="line">
              <a:avLst/>
            </a:prstGeom>
            <a:ln w="26276" cap="flat">
              <a:solidFill>
                <a:srgbClr val="FFFFFF"/>
              </a:solidFill>
              <a:prstDash val="solid"/>
              <a:headEnd type="none" w="sm" len="sm"/>
              <a:tailEnd type="none" w="sm" len="sm"/>
            </a:ln>
          </p:spPr>
        </p:sp>
        <p:sp>
          <p:nvSpPr>
            <p:cNvPr id="8" name="TextBox 8"/>
            <p:cNvSpPr txBox="1"/>
            <p:nvPr/>
          </p:nvSpPr>
          <p:spPr>
            <a:xfrm>
              <a:off x="8449195" y="-76200"/>
              <a:ext cx="5488759" cy="908273"/>
            </a:xfrm>
            <a:prstGeom prst="rect">
              <a:avLst/>
            </a:prstGeom>
          </p:spPr>
          <p:txBody>
            <a:bodyPr lIns="0" tIns="0" rIns="0" bIns="0" rtlCol="0" anchor="t">
              <a:spAutoFit/>
            </a:bodyPr>
            <a:lstStyle/>
            <a:p>
              <a:pPr algn="ctr">
                <a:lnSpc>
                  <a:spcPts val="5793"/>
                </a:lnSpc>
              </a:pPr>
              <a:r>
                <a:rPr lang="en-US" sz="4137">
                  <a:solidFill>
                    <a:srgbClr val="FFFFFF"/>
                  </a:solidFill>
                  <a:ea typeface="字由点字倔强黑"/>
                </a:rPr>
                <a:t>未来展望</a:t>
              </a:r>
            </a:p>
          </p:txBody>
        </p:sp>
      </p:grpSp>
      <p:sp>
        <p:nvSpPr>
          <p:cNvPr id="9" name="TextBox 9"/>
          <p:cNvSpPr txBox="1"/>
          <p:nvPr/>
        </p:nvSpPr>
        <p:spPr>
          <a:xfrm>
            <a:off x="1028700" y="3393079"/>
            <a:ext cx="3719630" cy="4894702"/>
          </a:xfrm>
          <a:prstGeom prst="rect">
            <a:avLst/>
          </a:prstGeom>
        </p:spPr>
        <p:txBody>
          <a:bodyPr lIns="0" tIns="0" rIns="0" bIns="0" rtlCol="0" anchor="t">
            <a:spAutoFit/>
          </a:bodyPr>
          <a:lstStyle/>
          <a:p>
            <a:pPr algn="just">
              <a:lnSpc>
                <a:spcPts val="5769"/>
              </a:lnSpc>
              <a:spcBef>
                <a:spcPct val="0"/>
              </a:spcBef>
            </a:pPr>
            <a:r>
              <a:rPr lang="en-US" sz="3205">
                <a:solidFill>
                  <a:srgbClr val="FFFFFF"/>
                </a:solidFill>
                <a:ea typeface="字由点字倔强黑"/>
              </a:rPr>
              <a:t>未来，我们的产品将继续利用区块链技术</a:t>
            </a:r>
            <a:r>
              <a:rPr lang="en-US" sz="3205" u="none">
                <a:solidFill>
                  <a:srgbClr val="FFFFFF"/>
                </a:solidFill>
                <a:ea typeface="字由点字倔强黑"/>
              </a:rPr>
              <a:t>，提供高度透明和不可篡改的财务信息记录，加强企业间的信任和合作关系。</a:t>
            </a:r>
          </a:p>
          <a:p>
            <a:pPr marL="0" lvl="0" indent="0" algn="just">
              <a:lnSpc>
                <a:spcPts val="4720"/>
              </a:lnSpc>
              <a:spcBef>
                <a:spcPct val="0"/>
              </a:spcBef>
            </a:pPr>
            <a:endParaRPr lang="en-US" sz="3205" u="none">
              <a:solidFill>
                <a:srgbClr val="FFFFFF"/>
              </a:solidFill>
              <a:ea typeface="字由点字倔强黑"/>
            </a:endParaRPr>
          </a:p>
        </p:txBody>
      </p:sp>
      <p:sp>
        <p:nvSpPr>
          <p:cNvPr id="10" name="TextBox 10"/>
          <p:cNvSpPr txBox="1"/>
          <p:nvPr/>
        </p:nvSpPr>
        <p:spPr>
          <a:xfrm>
            <a:off x="641343" y="2483846"/>
            <a:ext cx="3885030" cy="568513"/>
          </a:xfrm>
          <a:prstGeom prst="rect">
            <a:avLst/>
          </a:prstGeom>
        </p:spPr>
        <p:txBody>
          <a:bodyPr lIns="0" tIns="0" rIns="0" bIns="0" rtlCol="0" anchor="t">
            <a:spAutoFit/>
          </a:bodyPr>
          <a:lstStyle/>
          <a:p>
            <a:pPr marL="695450" lvl="1" indent="-347725" algn="just">
              <a:lnSpc>
                <a:spcPts val="4509"/>
              </a:lnSpc>
              <a:buFont typeface="Arial"/>
              <a:buChar char="•"/>
            </a:pPr>
            <a:r>
              <a:rPr lang="en-US" sz="3221">
                <a:solidFill>
                  <a:srgbClr val="FFFFFF"/>
                </a:solidFill>
                <a:ea typeface="字由点字典黑 75J"/>
              </a:rPr>
              <a:t>透明度与信任</a:t>
            </a:r>
          </a:p>
        </p:txBody>
      </p:sp>
      <p:sp>
        <p:nvSpPr>
          <p:cNvPr id="11" name="AutoShape 11"/>
          <p:cNvSpPr/>
          <p:nvPr/>
        </p:nvSpPr>
        <p:spPr>
          <a:xfrm>
            <a:off x="1028700" y="3316879"/>
            <a:ext cx="670295" cy="0"/>
          </a:xfrm>
          <a:prstGeom prst="line">
            <a:avLst/>
          </a:prstGeom>
          <a:ln w="19050" cap="flat">
            <a:solidFill>
              <a:srgbClr val="FFFFFF"/>
            </a:solidFill>
            <a:prstDash val="solid"/>
            <a:headEnd type="none" w="sm" len="sm"/>
            <a:tailEnd type="none" w="sm" len="sm"/>
          </a:ln>
        </p:spPr>
      </p:sp>
      <p:sp>
        <p:nvSpPr>
          <p:cNvPr id="12" name="TextBox 12"/>
          <p:cNvSpPr txBox="1"/>
          <p:nvPr/>
        </p:nvSpPr>
        <p:spPr>
          <a:xfrm>
            <a:off x="5362359" y="3955744"/>
            <a:ext cx="3732481" cy="4809625"/>
          </a:xfrm>
          <a:prstGeom prst="rect">
            <a:avLst/>
          </a:prstGeom>
        </p:spPr>
        <p:txBody>
          <a:bodyPr lIns="0" tIns="0" rIns="0" bIns="0" rtlCol="0" anchor="t">
            <a:spAutoFit/>
          </a:bodyPr>
          <a:lstStyle/>
          <a:p>
            <a:pPr algn="just">
              <a:lnSpc>
                <a:spcPts val="5777"/>
              </a:lnSpc>
              <a:spcBef>
                <a:spcPct val="0"/>
              </a:spcBef>
            </a:pPr>
            <a:r>
              <a:rPr lang="en-US" sz="3209" u="none">
                <a:solidFill>
                  <a:srgbClr val="FFFFFF"/>
                </a:solidFill>
                <a:ea typeface="字由点字倔强黑"/>
              </a:rPr>
              <a:t>将引入更智能化的合约机制，实现财务流程的自动化执行，减少人为错误和延迟，提高财务管理的效率和准确性。</a:t>
            </a:r>
          </a:p>
          <a:p>
            <a:pPr marL="0" lvl="0" indent="0" algn="just">
              <a:lnSpc>
                <a:spcPts val="3240"/>
              </a:lnSpc>
              <a:spcBef>
                <a:spcPct val="0"/>
              </a:spcBef>
            </a:pPr>
            <a:endParaRPr lang="en-US" sz="3209" u="none">
              <a:solidFill>
                <a:srgbClr val="FFFFFF"/>
              </a:solidFill>
              <a:ea typeface="字由点字倔强黑"/>
            </a:endParaRPr>
          </a:p>
        </p:txBody>
      </p:sp>
      <p:sp>
        <p:nvSpPr>
          <p:cNvPr id="13" name="TextBox 13"/>
          <p:cNvSpPr txBox="1"/>
          <p:nvPr/>
        </p:nvSpPr>
        <p:spPr>
          <a:xfrm>
            <a:off x="5140403" y="2985684"/>
            <a:ext cx="4176395" cy="565277"/>
          </a:xfrm>
          <a:prstGeom prst="rect">
            <a:avLst/>
          </a:prstGeom>
        </p:spPr>
        <p:txBody>
          <a:bodyPr lIns="0" tIns="0" rIns="0" bIns="0" rtlCol="0" anchor="t">
            <a:spAutoFit/>
          </a:bodyPr>
          <a:lstStyle/>
          <a:p>
            <a:pPr marL="695197" lvl="1" indent="-347599" algn="just">
              <a:lnSpc>
                <a:spcPts val="4507"/>
              </a:lnSpc>
              <a:buFont typeface="Arial"/>
              <a:buChar char="•"/>
            </a:pPr>
            <a:r>
              <a:rPr lang="en-US" sz="3219">
                <a:solidFill>
                  <a:srgbClr val="FFFFFF"/>
                </a:solidFill>
                <a:ea typeface="字由点字典黑 75J"/>
              </a:rPr>
              <a:t>智能合约与自动化</a:t>
            </a:r>
          </a:p>
        </p:txBody>
      </p:sp>
      <p:sp>
        <p:nvSpPr>
          <p:cNvPr id="14" name="AutoShape 14"/>
          <p:cNvSpPr/>
          <p:nvPr/>
        </p:nvSpPr>
        <p:spPr>
          <a:xfrm>
            <a:off x="5362359" y="3881724"/>
            <a:ext cx="715293" cy="0"/>
          </a:xfrm>
          <a:prstGeom prst="line">
            <a:avLst/>
          </a:prstGeom>
          <a:ln w="19050" cap="flat">
            <a:solidFill>
              <a:srgbClr val="FFFFFF"/>
            </a:solidFill>
            <a:prstDash val="solid"/>
            <a:headEnd type="none" w="sm" len="sm"/>
            <a:tailEnd type="none" w="sm" len="sm"/>
          </a:ln>
        </p:spPr>
      </p:sp>
      <p:sp>
        <p:nvSpPr>
          <p:cNvPr id="15" name="TextBox 15"/>
          <p:cNvSpPr txBox="1"/>
          <p:nvPr/>
        </p:nvSpPr>
        <p:spPr>
          <a:xfrm>
            <a:off x="9926397" y="3360461"/>
            <a:ext cx="3881745" cy="4800497"/>
          </a:xfrm>
          <a:prstGeom prst="rect">
            <a:avLst/>
          </a:prstGeom>
        </p:spPr>
        <p:txBody>
          <a:bodyPr lIns="0" tIns="0" rIns="0" bIns="0" rtlCol="0" anchor="t">
            <a:spAutoFit/>
          </a:bodyPr>
          <a:lstStyle/>
          <a:p>
            <a:pPr algn="just">
              <a:lnSpc>
                <a:spcPts val="5777"/>
              </a:lnSpc>
            </a:pPr>
            <a:r>
              <a:rPr lang="en-US" sz="3209">
                <a:solidFill>
                  <a:srgbClr val="FFFFFF"/>
                </a:solidFill>
                <a:ea typeface="字由点字倔强黑"/>
              </a:rPr>
              <a:t>我们将持续优化产品，简化跨境交易和融资过程，降低交易成本和风险，为小微型企业提供更多国际化发展机会。</a:t>
            </a:r>
          </a:p>
          <a:p>
            <a:pPr algn="just">
              <a:lnSpc>
                <a:spcPts val="3220"/>
              </a:lnSpc>
            </a:pPr>
            <a:endParaRPr lang="en-US" sz="3209">
              <a:solidFill>
                <a:srgbClr val="FFFFFF"/>
              </a:solidFill>
              <a:ea typeface="字由点字倔强黑"/>
            </a:endParaRPr>
          </a:p>
        </p:txBody>
      </p:sp>
      <p:sp>
        <p:nvSpPr>
          <p:cNvPr id="16" name="TextBox 16"/>
          <p:cNvSpPr txBox="1"/>
          <p:nvPr/>
        </p:nvSpPr>
        <p:spPr>
          <a:xfrm>
            <a:off x="9672146" y="2483846"/>
            <a:ext cx="3881745" cy="565277"/>
          </a:xfrm>
          <a:prstGeom prst="rect">
            <a:avLst/>
          </a:prstGeom>
        </p:spPr>
        <p:txBody>
          <a:bodyPr lIns="0" tIns="0" rIns="0" bIns="0" rtlCol="0" anchor="t">
            <a:spAutoFit/>
          </a:bodyPr>
          <a:lstStyle/>
          <a:p>
            <a:pPr marL="695199" lvl="1" indent="-347600" algn="just">
              <a:lnSpc>
                <a:spcPts val="4508"/>
              </a:lnSpc>
              <a:buFont typeface="Arial"/>
              <a:buChar char="•"/>
            </a:pPr>
            <a:r>
              <a:rPr lang="en-US" sz="3220">
                <a:solidFill>
                  <a:srgbClr val="FFFFFF"/>
                </a:solidFill>
                <a:ea typeface="字由点字典黑 75J"/>
              </a:rPr>
              <a:t>跨境交易与融资</a:t>
            </a:r>
          </a:p>
        </p:txBody>
      </p:sp>
      <p:sp>
        <p:nvSpPr>
          <p:cNvPr id="17" name="AutoShape 17"/>
          <p:cNvSpPr/>
          <p:nvPr/>
        </p:nvSpPr>
        <p:spPr>
          <a:xfrm>
            <a:off x="9926397" y="3326404"/>
            <a:ext cx="743898" cy="0"/>
          </a:xfrm>
          <a:prstGeom prst="line">
            <a:avLst/>
          </a:prstGeom>
          <a:ln w="19050" cap="flat">
            <a:solidFill>
              <a:srgbClr val="FFFFFF"/>
            </a:solidFill>
            <a:prstDash val="solid"/>
            <a:headEnd type="none" w="sm" len="sm"/>
            <a:tailEnd type="none" w="sm" len="sm"/>
          </a:ln>
        </p:spPr>
      </p:sp>
      <p:sp>
        <p:nvSpPr>
          <p:cNvPr id="18" name="TextBox 18"/>
          <p:cNvSpPr txBox="1"/>
          <p:nvPr/>
        </p:nvSpPr>
        <p:spPr>
          <a:xfrm>
            <a:off x="14382524" y="3952508"/>
            <a:ext cx="3436539" cy="5079767"/>
          </a:xfrm>
          <a:prstGeom prst="rect">
            <a:avLst/>
          </a:prstGeom>
        </p:spPr>
        <p:txBody>
          <a:bodyPr lIns="0" tIns="0" rIns="0" bIns="0" rtlCol="0" anchor="t">
            <a:spAutoFit/>
          </a:bodyPr>
          <a:lstStyle/>
          <a:p>
            <a:pPr marL="0" lvl="0" indent="0" algn="just">
              <a:lnSpc>
                <a:spcPts val="5777"/>
              </a:lnSpc>
              <a:spcBef>
                <a:spcPct val="0"/>
              </a:spcBef>
            </a:pPr>
            <a:r>
              <a:rPr lang="en-US" sz="3209">
                <a:solidFill>
                  <a:srgbClr val="FFFFFF"/>
                </a:solidFill>
                <a:ea typeface="字由点字倔强黑"/>
              </a:rPr>
              <a:t>积极建设产品的产业生态系统，与金融机构、政府部门等合作，共同推动区块链技术在财务管理领域的广泛应用和发展。</a:t>
            </a:r>
          </a:p>
        </p:txBody>
      </p:sp>
      <p:sp>
        <p:nvSpPr>
          <p:cNvPr id="19" name="TextBox 19"/>
          <p:cNvSpPr txBox="1"/>
          <p:nvPr/>
        </p:nvSpPr>
        <p:spPr>
          <a:xfrm>
            <a:off x="14160567" y="2982448"/>
            <a:ext cx="4176395" cy="565277"/>
          </a:xfrm>
          <a:prstGeom prst="rect">
            <a:avLst/>
          </a:prstGeom>
        </p:spPr>
        <p:txBody>
          <a:bodyPr lIns="0" tIns="0" rIns="0" bIns="0" rtlCol="0" anchor="t">
            <a:spAutoFit/>
          </a:bodyPr>
          <a:lstStyle/>
          <a:p>
            <a:pPr marL="695197" lvl="1" indent="-347599" algn="just">
              <a:lnSpc>
                <a:spcPts val="4507"/>
              </a:lnSpc>
              <a:buFont typeface="Arial"/>
              <a:buChar char="•"/>
            </a:pPr>
            <a:r>
              <a:rPr lang="en-US" sz="3219">
                <a:solidFill>
                  <a:srgbClr val="FFFFFF"/>
                </a:solidFill>
                <a:ea typeface="字由点字典黑 75J"/>
              </a:rPr>
              <a:t>产业生态建设</a:t>
            </a:r>
          </a:p>
        </p:txBody>
      </p:sp>
      <p:sp>
        <p:nvSpPr>
          <p:cNvPr id="20" name="AutoShape 20"/>
          <p:cNvSpPr/>
          <p:nvPr/>
        </p:nvSpPr>
        <p:spPr>
          <a:xfrm>
            <a:off x="14382524" y="3878488"/>
            <a:ext cx="715293" cy="0"/>
          </a:xfrm>
          <a:prstGeom prst="line">
            <a:avLst/>
          </a:prstGeom>
          <a:ln w="19050" cap="flat">
            <a:solidFill>
              <a:srgbClr val="FFFFFF"/>
            </a:solidFill>
            <a:prstDash val="solid"/>
            <a:headEnd type="none" w="sm" len="sm"/>
            <a:tailEnd type="none" w="sm" len="sm"/>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17999"/>
            </a:stretch>
          </a:blipFill>
        </p:spPr>
      </p:sp>
      <p:grpSp>
        <p:nvGrpSpPr>
          <p:cNvPr id="3" name="Group 3"/>
          <p:cNvGrpSpPr/>
          <p:nvPr/>
        </p:nvGrpSpPr>
        <p:grpSpPr>
          <a:xfrm rot="-5400000">
            <a:off x="9103482" y="1498691"/>
            <a:ext cx="8229600" cy="7531239"/>
            <a:chOff x="0" y="0"/>
            <a:chExt cx="15397126" cy="14090532"/>
          </a:xfrm>
        </p:grpSpPr>
        <p:sp>
          <p:nvSpPr>
            <p:cNvPr id="4" name="Freeform 4"/>
            <p:cNvSpPr/>
            <p:nvPr/>
          </p:nvSpPr>
          <p:spPr>
            <a:xfrm>
              <a:off x="0" y="0"/>
              <a:ext cx="15397125" cy="14090532"/>
            </a:xfrm>
            <a:custGeom>
              <a:avLst/>
              <a:gdLst/>
              <a:ahLst/>
              <a:cxnLst/>
              <a:rect l="l" t="t" r="r" b="b"/>
              <a:pathLst>
                <a:path w="15397125" h="14090532">
                  <a:moveTo>
                    <a:pt x="1324610" y="0"/>
                  </a:moveTo>
                  <a:lnTo>
                    <a:pt x="0" y="0"/>
                  </a:lnTo>
                  <a:lnTo>
                    <a:pt x="0" y="12765922"/>
                  </a:lnTo>
                  <a:lnTo>
                    <a:pt x="1324610" y="14090532"/>
                  </a:lnTo>
                  <a:lnTo>
                    <a:pt x="15397125" y="14090532"/>
                  </a:lnTo>
                  <a:lnTo>
                    <a:pt x="15397125" y="0"/>
                  </a:lnTo>
                  <a:lnTo>
                    <a:pt x="1324610" y="0"/>
                  </a:lnTo>
                  <a:close/>
                </a:path>
              </a:pathLst>
            </a:custGeom>
            <a:solidFill>
              <a:srgbClr val="000000"/>
            </a:solidFill>
          </p:spPr>
        </p:sp>
      </p:grpSp>
      <p:grpSp>
        <p:nvGrpSpPr>
          <p:cNvPr id="5" name="Group 5"/>
          <p:cNvGrpSpPr/>
          <p:nvPr/>
        </p:nvGrpSpPr>
        <p:grpSpPr>
          <a:xfrm rot="5400000">
            <a:off x="1419261" y="850749"/>
            <a:ext cx="8229600" cy="8827123"/>
            <a:chOff x="0" y="0"/>
            <a:chExt cx="15397126" cy="16515058"/>
          </a:xfrm>
        </p:grpSpPr>
        <p:sp>
          <p:nvSpPr>
            <p:cNvPr id="6" name="Freeform 6"/>
            <p:cNvSpPr/>
            <p:nvPr/>
          </p:nvSpPr>
          <p:spPr>
            <a:xfrm>
              <a:off x="0" y="0"/>
              <a:ext cx="15397125" cy="16515059"/>
            </a:xfrm>
            <a:custGeom>
              <a:avLst/>
              <a:gdLst/>
              <a:ahLst/>
              <a:cxnLst/>
              <a:rect l="l" t="t" r="r" b="b"/>
              <a:pathLst>
                <a:path w="15397125" h="16515059">
                  <a:moveTo>
                    <a:pt x="1324610" y="0"/>
                  </a:moveTo>
                  <a:lnTo>
                    <a:pt x="0" y="0"/>
                  </a:lnTo>
                  <a:lnTo>
                    <a:pt x="0" y="15190448"/>
                  </a:lnTo>
                  <a:lnTo>
                    <a:pt x="1324610" y="16515059"/>
                  </a:lnTo>
                  <a:lnTo>
                    <a:pt x="15397125" y="16515059"/>
                  </a:lnTo>
                  <a:lnTo>
                    <a:pt x="15397125" y="0"/>
                  </a:lnTo>
                  <a:lnTo>
                    <a:pt x="1324610" y="0"/>
                  </a:lnTo>
                  <a:close/>
                </a:path>
              </a:pathLst>
            </a:custGeom>
            <a:solidFill>
              <a:srgbClr val="000000"/>
            </a:solidFill>
          </p:spPr>
        </p:sp>
      </p:grpSp>
      <p:sp>
        <p:nvSpPr>
          <p:cNvPr id="7" name="Freeform 7"/>
          <p:cNvSpPr/>
          <p:nvPr/>
        </p:nvSpPr>
        <p:spPr>
          <a:xfrm flipH="1">
            <a:off x="5534061" y="4041005"/>
            <a:ext cx="11449841" cy="5338105"/>
          </a:xfrm>
          <a:custGeom>
            <a:avLst/>
            <a:gdLst/>
            <a:ahLst/>
            <a:cxnLst/>
            <a:rect l="l" t="t" r="r" b="b"/>
            <a:pathLst>
              <a:path w="11449841" h="5338105">
                <a:moveTo>
                  <a:pt x="11449841" y="0"/>
                </a:moveTo>
                <a:lnTo>
                  <a:pt x="0" y="0"/>
                </a:lnTo>
                <a:lnTo>
                  <a:pt x="0" y="5338106"/>
                </a:lnTo>
                <a:lnTo>
                  <a:pt x="11449841" y="5338106"/>
                </a:lnTo>
                <a:lnTo>
                  <a:pt x="11449841" y="0"/>
                </a:lnTo>
                <a:close/>
              </a:path>
            </a:pathLst>
          </a:custGeom>
          <a:blipFill>
            <a:blip r:embed="rId3">
              <a:alphaModFix amt="51000"/>
            </a:blip>
            <a:stretch>
              <a:fillRect b="-13412"/>
            </a:stretch>
          </a:blipFill>
        </p:spPr>
      </p:sp>
      <p:sp>
        <p:nvSpPr>
          <p:cNvPr id="8" name="Freeform 8"/>
          <p:cNvSpPr/>
          <p:nvPr/>
        </p:nvSpPr>
        <p:spPr>
          <a:xfrm rot="-10800000" flipH="1">
            <a:off x="1120499" y="1147526"/>
            <a:ext cx="14342046" cy="8233569"/>
          </a:xfrm>
          <a:custGeom>
            <a:avLst/>
            <a:gdLst/>
            <a:ahLst/>
            <a:cxnLst/>
            <a:rect l="l" t="t" r="r" b="b"/>
            <a:pathLst>
              <a:path w="14342046" h="8233569">
                <a:moveTo>
                  <a:pt x="14342046" y="0"/>
                </a:moveTo>
                <a:lnTo>
                  <a:pt x="0" y="0"/>
                </a:lnTo>
                <a:lnTo>
                  <a:pt x="0" y="8233569"/>
                </a:lnTo>
                <a:lnTo>
                  <a:pt x="14342046" y="8233569"/>
                </a:lnTo>
                <a:lnTo>
                  <a:pt x="14342046" y="0"/>
                </a:lnTo>
                <a:close/>
              </a:path>
            </a:pathLst>
          </a:custGeom>
          <a:blipFill>
            <a:blip r:embed="rId4">
              <a:alphaModFix amt="63000"/>
              <a:extLst>
                <a:ext uri="{96DAC541-7B7A-43D3-8B79-37D633B846F1}">
                  <asvg:svgBlip xmlns:asvg="http://schemas.microsoft.com/office/drawing/2016/SVG/main" r:embed="rId5"/>
                </a:ext>
              </a:extLst>
            </a:blip>
            <a:stretch>
              <a:fillRect t="-39399" b="-34790"/>
            </a:stretch>
          </a:blipFill>
        </p:spPr>
      </p:sp>
      <p:sp>
        <p:nvSpPr>
          <p:cNvPr id="9" name="Freeform 9"/>
          <p:cNvSpPr/>
          <p:nvPr/>
        </p:nvSpPr>
        <p:spPr>
          <a:xfrm rot="-10147872" flipH="1">
            <a:off x="15939504" y="1003246"/>
            <a:ext cx="1135786" cy="1086095"/>
          </a:xfrm>
          <a:custGeom>
            <a:avLst/>
            <a:gdLst/>
            <a:ahLst/>
            <a:cxnLst/>
            <a:rect l="l" t="t" r="r" b="b"/>
            <a:pathLst>
              <a:path w="1135786" h="1086095">
                <a:moveTo>
                  <a:pt x="1135786" y="0"/>
                </a:moveTo>
                <a:lnTo>
                  <a:pt x="0" y="0"/>
                </a:lnTo>
                <a:lnTo>
                  <a:pt x="0" y="1086095"/>
                </a:lnTo>
                <a:lnTo>
                  <a:pt x="1135786" y="1086095"/>
                </a:lnTo>
                <a:lnTo>
                  <a:pt x="1135786"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5400000">
            <a:off x="315427" y="8082654"/>
            <a:ext cx="2103513" cy="493369"/>
          </a:xfrm>
          <a:custGeom>
            <a:avLst/>
            <a:gdLst/>
            <a:ahLst/>
            <a:cxnLst/>
            <a:rect l="l" t="t" r="r" b="b"/>
            <a:pathLst>
              <a:path w="2103513" h="493369">
                <a:moveTo>
                  <a:pt x="0" y="0"/>
                </a:moveTo>
                <a:lnTo>
                  <a:pt x="2103514" y="0"/>
                </a:lnTo>
                <a:lnTo>
                  <a:pt x="2103514" y="493369"/>
                </a:lnTo>
                <a:lnTo>
                  <a:pt x="0" y="4933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5400000">
            <a:off x="621870" y="6285583"/>
            <a:ext cx="1490628" cy="493369"/>
          </a:xfrm>
          <a:custGeom>
            <a:avLst/>
            <a:gdLst/>
            <a:ahLst/>
            <a:cxnLst/>
            <a:rect l="l" t="t" r="r" b="b"/>
            <a:pathLst>
              <a:path w="1490628" h="493369">
                <a:moveTo>
                  <a:pt x="0" y="0"/>
                </a:moveTo>
                <a:lnTo>
                  <a:pt x="1490628" y="0"/>
                </a:lnTo>
                <a:lnTo>
                  <a:pt x="1490628" y="493370"/>
                </a:lnTo>
                <a:lnTo>
                  <a:pt x="0" y="493370"/>
                </a:lnTo>
                <a:lnTo>
                  <a:pt x="0" y="0"/>
                </a:lnTo>
                <a:close/>
              </a:path>
            </a:pathLst>
          </a:custGeom>
          <a:blipFill>
            <a:blip r:embed="rId8">
              <a:extLst>
                <a:ext uri="{96DAC541-7B7A-43D3-8B79-37D633B846F1}">
                  <asvg:svgBlip xmlns:asvg="http://schemas.microsoft.com/office/drawing/2016/SVG/main" r:embed="rId9"/>
                </a:ext>
              </a:extLst>
            </a:blip>
            <a:stretch>
              <a:fillRect l="-41115"/>
            </a:stretch>
          </a:blipFill>
        </p:spPr>
      </p:sp>
      <p:sp>
        <p:nvSpPr>
          <p:cNvPr id="12" name="Freeform 12"/>
          <p:cNvSpPr/>
          <p:nvPr/>
        </p:nvSpPr>
        <p:spPr>
          <a:xfrm rot="5400000">
            <a:off x="496613" y="4292223"/>
            <a:ext cx="1507585" cy="259811"/>
          </a:xfrm>
          <a:custGeom>
            <a:avLst/>
            <a:gdLst/>
            <a:ahLst/>
            <a:cxnLst/>
            <a:rect l="l" t="t" r="r" b="b"/>
            <a:pathLst>
              <a:path w="1507585" h="259811">
                <a:moveTo>
                  <a:pt x="0" y="0"/>
                </a:moveTo>
                <a:lnTo>
                  <a:pt x="1507584" y="0"/>
                </a:lnTo>
                <a:lnTo>
                  <a:pt x="1507584" y="259811"/>
                </a:lnTo>
                <a:lnTo>
                  <a:pt x="0" y="259811"/>
                </a:lnTo>
                <a:lnTo>
                  <a:pt x="0" y="0"/>
                </a:lnTo>
                <a:close/>
              </a:path>
            </a:pathLst>
          </a:custGeom>
          <a:blipFill>
            <a:blip r:embed="rId10">
              <a:extLst>
                <a:ext uri="{96DAC541-7B7A-43D3-8B79-37D633B846F1}">
                  <asvg:svgBlip xmlns:asvg="http://schemas.microsoft.com/office/drawing/2016/SVG/main" r:embed="rId11"/>
                </a:ext>
              </a:extLst>
            </a:blip>
            <a:stretch>
              <a:fillRect l="-96511" t="-279142"/>
            </a:stretch>
          </a:blipFill>
        </p:spPr>
      </p:sp>
      <p:sp>
        <p:nvSpPr>
          <p:cNvPr id="13" name="Freeform 13"/>
          <p:cNvSpPr/>
          <p:nvPr/>
        </p:nvSpPr>
        <p:spPr>
          <a:xfrm rot="5400000">
            <a:off x="1105521" y="5278606"/>
            <a:ext cx="523326" cy="493369"/>
          </a:xfrm>
          <a:custGeom>
            <a:avLst/>
            <a:gdLst/>
            <a:ahLst/>
            <a:cxnLst/>
            <a:rect l="l" t="t" r="r" b="b"/>
            <a:pathLst>
              <a:path w="523326" h="493369">
                <a:moveTo>
                  <a:pt x="0" y="0"/>
                </a:moveTo>
                <a:lnTo>
                  <a:pt x="523326" y="0"/>
                </a:lnTo>
                <a:lnTo>
                  <a:pt x="523326" y="493370"/>
                </a:lnTo>
                <a:lnTo>
                  <a:pt x="0" y="493370"/>
                </a:lnTo>
                <a:lnTo>
                  <a:pt x="0" y="0"/>
                </a:lnTo>
                <a:close/>
              </a:path>
            </a:pathLst>
          </a:custGeom>
          <a:blipFill>
            <a:blip r:embed="rId8">
              <a:extLst>
                <a:ext uri="{96DAC541-7B7A-43D3-8B79-37D633B846F1}">
                  <asvg:svgBlip xmlns:asvg="http://schemas.microsoft.com/office/drawing/2016/SVG/main" r:embed="rId9"/>
                </a:ext>
              </a:extLst>
            </a:blip>
            <a:stretch>
              <a:fillRect l="-301950"/>
            </a:stretch>
          </a:blipFill>
        </p:spPr>
      </p:sp>
      <p:sp>
        <p:nvSpPr>
          <p:cNvPr id="14" name="Freeform 14"/>
          <p:cNvSpPr/>
          <p:nvPr/>
        </p:nvSpPr>
        <p:spPr>
          <a:xfrm rot="-10800000">
            <a:off x="13049091" y="1141375"/>
            <a:ext cx="3934811" cy="1308325"/>
          </a:xfrm>
          <a:custGeom>
            <a:avLst/>
            <a:gdLst/>
            <a:ahLst/>
            <a:cxnLst/>
            <a:rect l="l" t="t" r="r" b="b"/>
            <a:pathLst>
              <a:path w="3934811" h="1308325">
                <a:moveTo>
                  <a:pt x="0" y="0"/>
                </a:moveTo>
                <a:lnTo>
                  <a:pt x="3934811" y="0"/>
                </a:lnTo>
                <a:lnTo>
                  <a:pt x="3934811" y="1308324"/>
                </a:lnTo>
                <a:lnTo>
                  <a:pt x="0" y="130832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rot="-5400000">
            <a:off x="15685460" y="3030577"/>
            <a:ext cx="2103513" cy="493369"/>
          </a:xfrm>
          <a:custGeom>
            <a:avLst/>
            <a:gdLst/>
            <a:ahLst/>
            <a:cxnLst/>
            <a:rect l="l" t="t" r="r" b="b"/>
            <a:pathLst>
              <a:path w="2103513" h="493369">
                <a:moveTo>
                  <a:pt x="0" y="0"/>
                </a:moveTo>
                <a:lnTo>
                  <a:pt x="2103514" y="0"/>
                </a:lnTo>
                <a:lnTo>
                  <a:pt x="2103514" y="493369"/>
                </a:lnTo>
                <a:lnTo>
                  <a:pt x="0" y="4933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rot="-5400000">
            <a:off x="15991903" y="4827647"/>
            <a:ext cx="1490628" cy="493369"/>
          </a:xfrm>
          <a:custGeom>
            <a:avLst/>
            <a:gdLst/>
            <a:ahLst/>
            <a:cxnLst/>
            <a:rect l="l" t="t" r="r" b="b"/>
            <a:pathLst>
              <a:path w="1490628" h="493369">
                <a:moveTo>
                  <a:pt x="0" y="0"/>
                </a:moveTo>
                <a:lnTo>
                  <a:pt x="1490628" y="0"/>
                </a:lnTo>
                <a:lnTo>
                  <a:pt x="1490628" y="493369"/>
                </a:lnTo>
                <a:lnTo>
                  <a:pt x="0" y="493369"/>
                </a:lnTo>
                <a:lnTo>
                  <a:pt x="0" y="0"/>
                </a:lnTo>
                <a:close/>
              </a:path>
            </a:pathLst>
          </a:custGeom>
          <a:blipFill>
            <a:blip r:embed="rId8">
              <a:extLst>
                <a:ext uri="{96DAC541-7B7A-43D3-8B79-37D633B846F1}">
                  <asvg:svgBlip xmlns:asvg="http://schemas.microsoft.com/office/drawing/2016/SVG/main" r:embed="rId9"/>
                </a:ext>
              </a:extLst>
            </a:blip>
            <a:stretch>
              <a:fillRect l="-41115"/>
            </a:stretch>
          </a:blipFill>
        </p:spPr>
      </p:sp>
      <p:sp>
        <p:nvSpPr>
          <p:cNvPr id="17" name="Freeform 17"/>
          <p:cNvSpPr/>
          <p:nvPr/>
        </p:nvSpPr>
        <p:spPr>
          <a:xfrm rot="-5400000">
            <a:off x="16475554" y="5834624"/>
            <a:ext cx="523326" cy="493369"/>
          </a:xfrm>
          <a:custGeom>
            <a:avLst/>
            <a:gdLst/>
            <a:ahLst/>
            <a:cxnLst/>
            <a:rect l="l" t="t" r="r" b="b"/>
            <a:pathLst>
              <a:path w="523326" h="493369">
                <a:moveTo>
                  <a:pt x="0" y="0"/>
                </a:moveTo>
                <a:lnTo>
                  <a:pt x="523326" y="0"/>
                </a:lnTo>
                <a:lnTo>
                  <a:pt x="523326" y="493369"/>
                </a:lnTo>
                <a:lnTo>
                  <a:pt x="0" y="493369"/>
                </a:lnTo>
                <a:lnTo>
                  <a:pt x="0" y="0"/>
                </a:lnTo>
                <a:close/>
              </a:path>
            </a:pathLst>
          </a:custGeom>
          <a:blipFill>
            <a:blip r:embed="rId8">
              <a:extLst>
                <a:ext uri="{96DAC541-7B7A-43D3-8B79-37D633B846F1}">
                  <asvg:svgBlip xmlns:asvg="http://schemas.microsoft.com/office/drawing/2016/SVG/main" r:embed="rId9"/>
                </a:ext>
              </a:extLst>
            </a:blip>
            <a:stretch>
              <a:fillRect l="-301950"/>
            </a:stretch>
          </a:blipFill>
        </p:spPr>
      </p:sp>
      <p:sp>
        <p:nvSpPr>
          <p:cNvPr id="18" name="TextBox 18"/>
          <p:cNvSpPr txBox="1"/>
          <p:nvPr/>
        </p:nvSpPr>
        <p:spPr>
          <a:xfrm>
            <a:off x="1357659" y="1584357"/>
            <a:ext cx="11463656" cy="1474379"/>
          </a:xfrm>
          <a:prstGeom prst="rect">
            <a:avLst/>
          </a:prstGeom>
        </p:spPr>
        <p:txBody>
          <a:bodyPr lIns="0" tIns="0" rIns="0" bIns="0" rtlCol="0" anchor="t">
            <a:spAutoFit/>
          </a:bodyPr>
          <a:lstStyle/>
          <a:p>
            <a:pPr>
              <a:lnSpc>
                <a:spcPts val="12180"/>
              </a:lnSpc>
            </a:pPr>
            <a:r>
              <a:rPr lang="en-US" sz="8700">
                <a:solidFill>
                  <a:srgbClr val="FFFFFF"/>
                </a:solidFill>
                <a:ea typeface="字由点字倔强黑"/>
              </a:rPr>
              <a:t>恳请各位导师批评指正</a:t>
            </a:r>
          </a:p>
        </p:txBody>
      </p:sp>
      <p:sp>
        <p:nvSpPr>
          <p:cNvPr id="19" name="TextBox 19"/>
          <p:cNvSpPr txBox="1"/>
          <p:nvPr/>
        </p:nvSpPr>
        <p:spPr>
          <a:xfrm>
            <a:off x="3320373" y="3695615"/>
            <a:ext cx="11463656" cy="2091339"/>
          </a:xfrm>
          <a:prstGeom prst="rect">
            <a:avLst/>
          </a:prstGeom>
        </p:spPr>
        <p:txBody>
          <a:bodyPr lIns="0" tIns="0" rIns="0" bIns="0" rtlCol="0" anchor="t">
            <a:spAutoFit/>
          </a:bodyPr>
          <a:lstStyle/>
          <a:p>
            <a:pPr algn="ctr">
              <a:lnSpc>
                <a:spcPts val="17025"/>
              </a:lnSpc>
            </a:pPr>
            <a:r>
              <a:rPr lang="en-US" sz="12161">
                <a:solidFill>
                  <a:srgbClr val="FFFFFF"/>
                </a:solidFill>
                <a:ea typeface="字由点字倔强黑"/>
              </a:rPr>
              <a:t>感谢聆听</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8027071" y="0"/>
            <a:ext cx="10260929" cy="3587964"/>
          </a:xfrm>
          <a:custGeom>
            <a:avLst/>
            <a:gdLst/>
            <a:ahLst/>
            <a:cxnLst/>
            <a:rect l="l" t="t" r="r" b="b"/>
            <a:pathLst>
              <a:path w="10260929" h="3587964">
                <a:moveTo>
                  <a:pt x="0" y="0"/>
                </a:moveTo>
                <a:lnTo>
                  <a:pt x="10260929" y="0"/>
                </a:lnTo>
                <a:lnTo>
                  <a:pt x="10260929" y="3587964"/>
                </a:lnTo>
                <a:lnTo>
                  <a:pt x="0" y="3587964"/>
                </a:lnTo>
                <a:lnTo>
                  <a:pt x="0" y="0"/>
                </a:lnTo>
                <a:close/>
              </a:path>
            </a:pathLst>
          </a:custGeom>
          <a:blipFill>
            <a:blip r:embed="rId2">
              <a:alphaModFix amt="51000"/>
            </a:blip>
            <a:stretch>
              <a:fillRect b="-51212"/>
            </a:stretch>
          </a:blipFill>
        </p:spPr>
      </p:sp>
      <p:sp>
        <p:nvSpPr>
          <p:cNvPr id="3" name="Freeform 3"/>
          <p:cNvSpPr/>
          <p:nvPr/>
        </p:nvSpPr>
        <p:spPr>
          <a:xfrm>
            <a:off x="-2782" y="-816219"/>
            <a:ext cx="10450058" cy="11712423"/>
          </a:xfrm>
          <a:custGeom>
            <a:avLst/>
            <a:gdLst/>
            <a:ahLst/>
            <a:cxnLst/>
            <a:rect l="l" t="t" r="r" b="b"/>
            <a:pathLst>
              <a:path w="10450058" h="11712423">
                <a:moveTo>
                  <a:pt x="0" y="0"/>
                </a:moveTo>
                <a:lnTo>
                  <a:pt x="10450059" y="0"/>
                </a:lnTo>
                <a:lnTo>
                  <a:pt x="10450059" y="11712423"/>
                </a:lnTo>
                <a:lnTo>
                  <a:pt x="0" y="11712423"/>
                </a:lnTo>
                <a:lnTo>
                  <a:pt x="0" y="0"/>
                </a:lnTo>
                <a:close/>
              </a:path>
            </a:pathLst>
          </a:custGeom>
          <a:blipFill>
            <a:blip r:embed="rId3">
              <a:alphaModFix amt="26000"/>
              <a:extLst>
                <a:ext uri="{96DAC541-7B7A-43D3-8B79-37D633B846F1}">
                  <asvg:svgBlip xmlns:asvg="http://schemas.microsoft.com/office/drawing/2016/SVG/main" r:embed="rId4"/>
                </a:ext>
              </a:extLst>
            </a:blip>
            <a:stretch>
              <a:fillRect l="-92743" r="-20974" b="-90683"/>
            </a:stretch>
          </a:blipFill>
        </p:spPr>
      </p:sp>
      <p:sp>
        <p:nvSpPr>
          <p:cNvPr id="4" name="Freeform 4"/>
          <p:cNvSpPr/>
          <p:nvPr/>
        </p:nvSpPr>
        <p:spPr>
          <a:xfrm>
            <a:off x="9768830" y="-816219"/>
            <a:ext cx="8969735" cy="5045476"/>
          </a:xfrm>
          <a:custGeom>
            <a:avLst/>
            <a:gdLst/>
            <a:ahLst/>
            <a:cxnLst/>
            <a:rect l="l" t="t" r="r" b="b"/>
            <a:pathLst>
              <a:path w="8969735" h="5045476">
                <a:moveTo>
                  <a:pt x="0" y="0"/>
                </a:moveTo>
                <a:lnTo>
                  <a:pt x="8969736" y="0"/>
                </a:lnTo>
                <a:lnTo>
                  <a:pt x="8969736" y="5045476"/>
                </a:lnTo>
                <a:lnTo>
                  <a:pt x="0" y="5045476"/>
                </a:lnTo>
                <a:lnTo>
                  <a:pt x="0" y="0"/>
                </a:lnTo>
                <a:close/>
              </a:path>
            </a:pathLst>
          </a:custGeom>
          <a:blipFill>
            <a:blip r:embed="rId5">
              <a:alphaModFix amt="62000"/>
            </a:blip>
            <a:stretch>
              <a:fillRect/>
            </a:stretch>
          </a:blipFill>
        </p:spPr>
      </p:sp>
      <p:grpSp>
        <p:nvGrpSpPr>
          <p:cNvPr id="5" name="Group 5"/>
          <p:cNvGrpSpPr/>
          <p:nvPr/>
        </p:nvGrpSpPr>
        <p:grpSpPr>
          <a:xfrm>
            <a:off x="987051" y="2344853"/>
            <a:ext cx="16230600" cy="5597294"/>
            <a:chOff x="0" y="0"/>
            <a:chExt cx="21640800" cy="7463059"/>
          </a:xfrm>
        </p:grpSpPr>
        <p:grpSp>
          <p:nvGrpSpPr>
            <p:cNvPr id="6" name="Group 6"/>
            <p:cNvGrpSpPr/>
            <p:nvPr/>
          </p:nvGrpSpPr>
          <p:grpSpPr>
            <a:xfrm rot="-5400000">
              <a:off x="610614" y="-610614"/>
              <a:ext cx="7463059" cy="8684287"/>
              <a:chOff x="0" y="0"/>
              <a:chExt cx="698500" cy="812800"/>
            </a:xfrm>
          </p:grpSpPr>
          <p:sp>
            <p:nvSpPr>
              <p:cNvPr id="7" name="Freeform 7"/>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a:ln w="19050" cap="sq">
                <a:solidFill>
                  <a:srgbClr val="EFEFEF"/>
                </a:solidFill>
                <a:prstDash val="solid"/>
                <a:miter/>
              </a:ln>
            </p:spPr>
          </p:sp>
          <p:sp>
            <p:nvSpPr>
              <p:cNvPr id="8" name="TextBox 8"/>
              <p:cNvSpPr txBox="1"/>
              <p:nvPr/>
            </p:nvSpPr>
            <p:spPr>
              <a:xfrm>
                <a:off x="0" y="92075"/>
                <a:ext cx="698500" cy="581025"/>
              </a:xfrm>
              <a:prstGeom prst="rect">
                <a:avLst/>
              </a:prstGeom>
            </p:spPr>
            <p:txBody>
              <a:bodyPr lIns="50800" tIns="50800" rIns="50800" bIns="50800" rtlCol="0" anchor="ctr"/>
              <a:lstStyle/>
              <a:p>
                <a:pPr algn="ctr">
                  <a:lnSpc>
                    <a:spcPts val="3079"/>
                  </a:lnSpc>
                </a:pPr>
                <a:endParaRPr/>
              </a:p>
            </p:txBody>
          </p:sp>
        </p:grpSp>
        <p:grpSp>
          <p:nvGrpSpPr>
            <p:cNvPr id="9" name="Group 9"/>
            <p:cNvGrpSpPr/>
            <p:nvPr/>
          </p:nvGrpSpPr>
          <p:grpSpPr>
            <a:xfrm>
              <a:off x="8684287" y="5156356"/>
              <a:ext cx="7623632" cy="2306703"/>
              <a:chOff x="0" y="0"/>
              <a:chExt cx="12514716" cy="3786611"/>
            </a:xfrm>
          </p:grpSpPr>
          <p:sp>
            <p:nvSpPr>
              <p:cNvPr id="10" name="Freeform 10"/>
              <p:cNvSpPr/>
              <p:nvPr/>
            </p:nvSpPr>
            <p:spPr>
              <a:xfrm>
                <a:off x="0" y="0"/>
                <a:ext cx="12514717" cy="3786611"/>
              </a:xfrm>
              <a:custGeom>
                <a:avLst/>
                <a:gdLst/>
                <a:ahLst/>
                <a:cxnLst/>
                <a:rect l="l" t="t" r="r" b="b"/>
                <a:pathLst>
                  <a:path w="12514717" h="3786611">
                    <a:moveTo>
                      <a:pt x="1324610" y="0"/>
                    </a:moveTo>
                    <a:lnTo>
                      <a:pt x="0" y="0"/>
                    </a:lnTo>
                    <a:lnTo>
                      <a:pt x="0" y="2462001"/>
                    </a:lnTo>
                    <a:lnTo>
                      <a:pt x="1324610" y="3786611"/>
                    </a:lnTo>
                    <a:lnTo>
                      <a:pt x="12514717" y="3786611"/>
                    </a:lnTo>
                    <a:lnTo>
                      <a:pt x="12514717" y="0"/>
                    </a:lnTo>
                    <a:lnTo>
                      <a:pt x="1324610" y="0"/>
                    </a:lnTo>
                    <a:close/>
                  </a:path>
                </a:pathLst>
              </a:custGeom>
              <a:solidFill>
                <a:srgbClr val="7A00FF"/>
              </a:solidFill>
            </p:spPr>
          </p:sp>
        </p:grpSp>
        <p:sp>
          <p:nvSpPr>
            <p:cNvPr id="11" name="TextBox 11"/>
            <p:cNvSpPr txBox="1"/>
            <p:nvPr/>
          </p:nvSpPr>
          <p:spPr>
            <a:xfrm>
              <a:off x="8684287" y="5404303"/>
              <a:ext cx="7623632" cy="1667913"/>
            </a:xfrm>
            <a:prstGeom prst="rect">
              <a:avLst/>
            </a:prstGeom>
          </p:spPr>
          <p:txBody>
            <a:bodyPr lIns="0" tIns="0" rIns="0" bIns="0" rtlCol="0" anchor="t">
              <a:spAutoFit/>
            </a:bodyPr>
            <a:lstStyle/>
            <a:p>
              <a:pPr algn="ctr">
                <a:lnSpc>
                  <a:spcPts val="10558"/>
                </a:lnSpc>
              </a:pPr>
              <a:r>
                <a:rPr lang="en-US" sz="7541">
                  <a:solidFill>
                    <a:srgbClr val="FFFFFF"/>
                  </a:solidFill>
                  <a:ea typeface="字由点字倔强黑"/>
                </a:rPr>
                <a:t>产品介绍</a:t>
              </a:r>
            </a:p>
          </p:txBody>
        </p:sp>
        <p:sp>
          <p:nvSpPr>
            <p:cNvPr id="12" name="TextBox 12"/>
            <p:cNvSpPr txBox="1"/>
            <p:nvPr/>
          </p:nvSpPr>
          <p:spPr>
            <a:xfrm>
              <a:off x="8684287" y="3616999"/>
              <a:ext cx="7623632" cy="1177146"/>
            </a:xfrm>
            <a:prstGeom prst="rect">
              <a:avLst/>
            </a:prstGeom>
          </p:spPr>
          <p:txBody>
            <a:bodyPr lIns="0" tIns="0" rIns="0" bIns="0" rtlCol="0" anchor="t">
              <a:spAutoFit/>
            </a:bodyPr>
            <a:lstStyle/>
            <a:p>
              <a:pPr marL="0" lvl="0" indent="0">
                <a:lnSpc>
                  <a:spcPts val="7444"/>
                </a:lnSpc>
                <a:spcBef>
                  <a:spcPct val="0"/>
                </a:spcBef>
              </a:pPr>
              <a:r>
                <a:rPr lang="en-US" sz="5317">
                  <a:solidFill>
                    <a:srgbClr val="FFFFFF"/>
                  </a:solidFill>
                  <a:latin typeface="Inndam"/>
                </a:rPr>
                <a:t>Overview</a:t>
              </a:r>
            </a:p>
          </p:txBody>
        </p:sp>
        <p:sp>
          <p:nvSpPr>
            <p:cNvPr id="13" name="TextBox 13"/>
            <p:cNvSpPr txBox="1"/>
            <p:nvPr/>
          </p:nvSpPr>
          <p:spPr>
            <a:xfrm>
              <a:off x="14646871" y="1181231"/>
              <a:ext cx="6993929" cy="5518341"/>
            </a:xfrm>
            <a:prstGeom prst="rect">
              <a:avLst/>
            </a:prstGeom>
          </p:spPr>
          <p:txBody>
            <a:bodyPr lIns="0" tIns="0" rIns="0" bIns="0" rtlCol="0" anchor="t">
              <a:spAutoFit/>
            </a:bodyPr>
            <a:lstStyle/>
            <a:p>
              <a:pPr marL="0" lvl="0" indent="0" algn="r">
                <a:lnSpc>
                  <a:spcPts val="34755"/>
                </a:lnSpc>
                <a:spcBef>
                  <a:spcPct val="0"/>
                </a:spcBef>
              </a:pPr>
              <a:r>
                <a:rPr lang="en-US" sz="24825">
                  <a:solidFill>
                    <a:srgbClr val="FFFFFF"/>
                  </a:solidFill>
                  <a:latin typeface="Inndam"/>
                </a:rPr>
                <a:t>01</a:t>
              </a:r>
            </a:p>
          </p:txBody>
        </p:sp>
        <p:sp>
          <p:nvSpPr>
            <p:cNvPr id="14" name="Freeform 14"/>
            <p:cNvSpPr/>
            <p:nvPr/>
          </p:nvSpPr>
          <p:spPr>
            <a:xfrm>
              <a:off x="17289470" y="0"/>
              <a:ext cx="4351330" cy="833441"/>
            </a:xfrm>
            <a:custGeom>
              <a:avLst/>
              <a:gdLst/>
              <a:ahLst/>
              <a:cxnLst/>
              <a:rect l="l" t="t" r="r" b="b"/>
              <a:pathLst>
                <a:path w="4351330" h="833441">
                  <a:moveTo>
                    <a:pt x="0" y="0"/>
                  </a:moveTo>
                  <a:lnTo>
                    <a:pt x="4351330" y="0"/>
                  </a:lnTo>
                  <a:lnTo>
                    <a:pt x="4351330" y="833441"/>
                  </a:lnTo>
                  <a:lnTo>
                    <a:pt x="0" y="833441"/>
                  </a:lnTo>
                  <a:lnTo>
                    <a:pt x="0" y="0"/>
                  </a:lnTo>
                  <a:close/>
                </a:path>
              </a:pathLst>
            </a:custGeom>
            <a:blipFill>
              <a:blip r:embed="rId6">
                <a:extLst>
                  <a:ext uri="{96DAC541-7B7A-43D3-8B79-37D633B846F1}">
                    <asvg:svgBlip xmlns:asvg="http://schemas.microsoft.com/office/drawing/2016/SVG/main" r:embed="rId7"/>
                  </a:ext>
                </a:extLst>
              </a:blip>
              <a:stretch>
                <a:fillRect t="-49326" b="-372766"/>
              </a:stretch>
            </a:blipFill>
          </p:spPr>
        </p:sp>
      </p:grpSp>
      <p:grpSp>
        <p:nvGrpSpPr>
          <p:cNvPr id="15" name="Group 15"/>
          <p:cNvGrpSpPr/>
          <p:nvPr/>
        </p:nvGrpSpPr>
        <p:grpSpPr>
          <a:xfrm rot="-5400000">
            <a:off x="15610964" y="7651612"/>
            <a:ext cx="632300" cy="2581075"/>
            <a:chOff x="0" y="0"/>
            <a:chExt cx="843067" cy="3441433"/>
          </a:xfrm>
        </p:grpSpPr>
        <p:sp>
          <p:nvSpPr>
            <p:cNvPr id="16" name="Freeform 16"/>
            <p:cNvSpPr/>
            <p:nvPr/>
          </p:nvSpPr>
          <p:spPr>
            <a:xfrm rot="-5400000" flipV="1">
              <a:off x="-852055" y="852055"/>
              <a:ext cx="2547176" cy="843067"/>
            </a:xfrm>
            <a:custGeom>
              <a:avLst/>
              <a:gdLst/>
              <a:ahLst/>
              <a:cxnLst/>
              <a:rect l="l" t="t" r="r" b="b"/>
              <a:pathLst>
                <a:path w="2547176" h="843067">
                  <a:moveTo>
                    <a:pt x="0" y="843067"/>
                  </a:moveTo>
                  <a:lnTo>
                    <a:pt x="2547177" y="843067"/>
                  </a:lnTo>
                  <a:lnTo>
                    <a:pt x="2547177" y="0"/>
                  </a:lnTo>
                  <a:lnTo>
                    <a:pt x="0" y="0"/>
                  </a:lnTo>
                  <a:lnTo>
                    <a:pt x="0" y="843067"/>
                  </a:lnTo>
                  <a:close/>
                </a:path>
              </a:pathLst>
            </a:custGeom>
            <a:blipFill>
              <a:blip r:embed="rId8">
                <a:extLst>
                  <a:ext uri="{96DAC541-7B7A-43D3-8B79-37D633B846F1}">
                    <asvg:svgBlip xmlns:asvg="http://schemas.microsoft.com/office/drawing/2016/SVG/main" r:embed="rId9"/>
                  </a:ext>
                </a:extLst>
              </a:blip>
              <a:stretch>
                <a:fillRect l="-41115"/>
              </a:stretch>
            </a:blipFill>
          </p:spPr>
        </p:sp>
        <p:sp>
          <p:nvSpPr>
            <p:cNvPr id="17" name="Freeform 17"/>
            <p:cNvSpPr/>
            <p:nvPr/>
          </p:nvSpPr>
          <p:spPr>
            <a:xfrm rot="-5400000" flipV="1">
              <a:off x="-25595" y="2572771"/>
              <a:ext cx="894257" cy="843067"/>
            </a:xfrm>
            <a:custGeom>
              <a:avLst/>
              <a:gdLst/>
              <a:ahLst/>
              <a:cxnLst/>
              <a:rect l="l" t="t" r="r" b="b"/>
              <a:pathLst>
                <a:path w="894257" h="843067">
                  <a:moveTo>
                    <a:pt x="0" y="843067"/>
                  </a:moveTo>
                  <a:lnTo>
                    <a:pt x="894257" y="843067"/>
                  </a:lnTo>
                  <a:lnTo>
                    <a:pt x="894257" y="0"/>
                  </a:lnTo>
                  <a:lnTo>
                    <a:pt x="0" y="0"/>
                  </a:lnTo>
                  <a:lnTo>
                    <a:pt x="0" y="843067"/>
                  </a:lnTo>
                  <a:close/>
                </a:path>
              </a:pathLst>
            </a:custGeom>
            <a:blipFill>
              <a:blip r:embed="rId8">
                <a:extLst>
                  <a:ext uri="{96DAC541-7B7A-43D3-8B79-37D633B846F1}">
                    <asvg:svgBlip xmlns:asvg="http://schemas.microsoft.com/office/drawing/2016/SVG/main" r:embed="rId9"/>
                  </a:ext>
                </a:extLst>
              </a:blip>
              <a:stretch>
                <a:fillRect l="-301950"/>
              </a:stretch>
            </a:blipFill>
          </p:spPr>
        </p:sp>
      </p:grpSp>
      <p:sp>
        <p:nvSpPr>
          <p:cNvPr id="18" name="Freeform 18"/>
          <p:cNvSpPr/>
          <p:nvPr/>
        </p:nvSpPr>
        <p:spPr>
          <a:xfrm>
            <a:off x="7792510" y="3122509"/>
            <a:ext cx="501864" cy="501864"/>
          </a:xfrm>
          <a:custGeom>
            <a:avLst/>
            <a:gdLst/>
            <a:ahLst/>
            <a:cxnLst/>
            <a:rect l="l" t="t" r="r" b="b"/>
            <a:pathLst>
              <a:path w="501864" h="501864">
                <a:moveTo>
                  <a:pt x="0" y="0"/>
                </a:moveTo>
                <a:lnTo>
                  <a:pt x="501864" y="0"/>
                </a:lnTo>
                <a:lnTo>
                  <a:pt x="501864" y="501864"/>
                </a:lnTo>
                <a:lnTo>
                  <a:pt x="0" y="5018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9"/>
          <p:cNvSpPr/>
          <p:nvPr/>
        </p:nvSpPr>
        <p:spPr>
          <a:xfrm>
            <a:off x="1078325" y="2521161"/>
            <a:ext cx="6097020" cy="5037663"/>
          </a:xfrm>
          <a:custGeom>
            <a:avLst/>
            <a:gdLst/>
            <a:ahLst/>
            <a:cxnLst/>
            <a:rect l="l" t="t" r="r" b="b"/>
            <a:pathLst>
              <a:path w="6097020" h="5037663">
                <a:moveTo>
                  <a:pt x="0" y="0"/>
                </a:moveTo>
                <a:lnTo>
                  <a:pt x="6097020" y="0"/>
                </a:lnTo>
                <a:lnTo>
                  <a:pt x="6097020" y="5037662"/>
                </a:lnTo>
                <a:lnTo>
                  <a:pt x="0" y="5037662"/>
                </a:lnTo>
                <a:lnTo>
                  <a:pt x="0" y="0"/>
                </a:lnTo>
                <a:close/>
              </a:path>
            </a:pathLst>
          </a:custGeom>
          <a:blipFill>
            <a:blip r:embed="rId12">
              <a:alphaModFix amt="87000"/>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r="-20797" b="-42541"/>
            </a:stretch>
          </a:blipFill>
        </p:spPr>
      </p:sp>
      <p:grpSp>
        <p:nvGrpSpPr>
          <p:cNvPr id="3" name="Group 3"/>
          <p:cNvGrpSpPr/>
          <p:nvPr/>
        </p:nvGrpSpPr>
        <p:grpSpPr>
          <a:xfrm>
            <a:off x="0" y="0"/>
            <a:ext cx="13293960" cy="11344631"/>
            <a:chOff x="0" y="0"/>
            <a:chExt cx="17725280" cy="15126175"/>
          </a:xfrm>
        </p:grpSpPr>
        <p:grpSp>
          <p:nvGrpSpPr>
            <p:cNvPr id="4" name="Group 4"/>
            <p:cNvGrpSpPr/>
            <p:nvPr/>
          </p:nvGrpSpPr>
          <p:grpSpPr>
            <a:xfrm>
              <a:off x="327968" y="11911867"/>
              <a:ext cx="6604018" cy="1975583"/>
              <a:chOff x="0" y="0"/>
              <a:chExt cx="1304497" cy="390239"/>
            </a:xfrm>
          </p:grpSpPr>
          <p:sp>
            <p:nvSpPr>
              <p:cNvPr id="5" name="Freeform 5"/>
              <p:cNvSpPr/>
              <p:nvPr/>
            </p:nvSpPr>
            <p:spPr>
              <a:xfrm>
                <a:off x="0" y="0"/>
                <a:ext cx="1304498" cy="390239"/>
              </a:xfrm>
              <a:custGeom>
                <a:avLst/>
                <a:gdLst/>
                <a:ahLst/>
                <a:cxnLst/>
                <a:rect l="l" t="t" r="r" b="b"/>
                <a:pathLst>
                  <a:path w="1304498" h="390239">
                    <a:moveTo>
                      <a:pt x="203200" y="0"/>
                    </a:moveTo>
                    <a:lnTo>
                      <a:pt x="1304498" y="0"/>
                    </a:lnTo>
                    <a:lnTo>
                      <a:pt x="1101298" y="390239"/>
                    </a:lnTo>
                    <a:lnTo>
                      <a:pt x="0" y="390239"/>
                    </a:lnTo>
                    <a:lnTo>
                      <a:pt x="203200" y="0"/>
                    </a:lnTo>
                    <a:close/>
                  </a:path>
                </a:pathLst>
              </a:custGeom>
              <a:solidFill>
                <a:srgbClr val="7A00FF"/>
              </a:solidFill>
            </p:spPr>
          </p:sp>
          <p:sp>
            <p:nvSpPr>
              <p:cNvPr id="6" name="TextBox 6"/>
              <p:cNvSpPr txBox="1"/>
              <p:nvPr/>
            </p:nvSpPr>
            <p:spPr>
              <a:xfrm>
                <a:off x="101600" y="-47625"/>
                <a:ext cx="1101297" cy="437864"/>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rot="5400000">
              <a:off x="-5010802" y="6105763"/>
              <a:ext cx="14954725" cy="3086100"/>
              <a:chOff x="0" y="0"/>
              <a:chExt cx="2954020" cy="609600"/>
            </a:xfrm>
          </p:grpSpPr>
          <p:sp>
            <p:nvSpPr>
              <p:cNvPr id="8" name="Freeform 8"/>
              <p:cNvSpPr/>
              <p:nvPr/>
            </p:nvSpPr>
            <p:spPr>
              <a:xfrm>
                <a:off x="0" y="0"/>
                <a:ext cx="2954020" cy="609600"/>
              </a:xfrm>
              <a:custGeom>
                <a:avLst/>
                <a:gdLst/>
                <a:ahLst/>
                <a:cxnLst/>
                <a:rect l="l" t="t" r="r" b="b"/>
                <a:pathLst>
                  <a:path w="2954020" h="609600">
                    <a:moveTo>
                      <a:pt x="203200" y="0"/>
                    </a:moveTo>
                    <a:lnTo>
                      <a:pt x="2954020" y="0"/>
                    </a:lnTo>
                    <a:lnTo>
                      <a:pt x="2750820" y="609600"/>
                    </a:lnTo>
                    <a:lnTo>
                      <a:pt x="0" y="609600"/>
                    </a:lnTo>
                    <a:lnTo>
                      <a:pt x="203200" y="0"/>
                    </a:lnTo>
                    <a:close/>
                  </a:path>
                </a:pathLst>
              </a:custGeom>
              <a:solidFill>
                <a:srgbClr val="7A00FF"/>
              </a:solidFill>
            </p:spPr>
          </p:sp>
          <p:sp>
            <p:nvSpPr>
              <p:cNvPr id="9" name="TextBox 9"/>
              <p:cNvSpPr txBox="1"/>
              <p:nvPr/>
            </p:nvSpPr>
            <p:spPr>
              <a:xfrm>
                <a:off x="101600" y="-47625"/>
                <a:ext cx="2750820" cy="657225"/>
              </a:xfrm>
              <a:prstGeom prst="rect">
                <a:avLst/>
              </a:prstGeom>
            </p:spPr>
            <p:txBody>
              <a:bodyPr lIns="50800" tIns="50800" rIns="50800" bIns="50800" rtlCol="0" anchor="ctr"/>
              <a:lstStyle/>
              <a:p>
                <a:pPr algn="ctr">
                  <a:lnSpc>
                    <a:spcPts val="3079"/>
                  </a:lnSpc>
                </a:pPr>
                <a:endParaRPr/>
              </a:p>
            </p:txBody>
          </p:sp>
        </p:grpSp>
        <p:grpSp>
          <p:nvGrpSpPr>
            <p:cNvPr id="10" name="Group 10"/>
            <p:cNvGrpSpPr/>
            <p:nvPr/>
          </p:nvGrpSpPr>
          <p:grpSpPr>
            <a:xfrm>
              <a:off x="0" y="0"/>
              <a:ext cx="17725280" cy="1948040"/>
              <a:chOff x="0" y="0"/>
              <a:chExt cx="3501290" cy="384798"/>
            </a:xfrm>
          </p:grpSpPr>
          <p:sp>
            <p:nvSpPr>
              <p:cNvPr id="11" name="Freeform 11"/>
              <p:cNvSpPr/>
              <p:nvPr/>
            </p:nvSpPr>
            <p:spPr>
              <a:xfrm>
                <a:off x="0" y="0"/>
                <a:ext cx="3501290" cy="384798"/>
              </a:xfrm>
              <a:custGeom>
                <a:avLst/>
                <a:gdLst/>
                <a:ahLst/>
                <a:cxnLst/>
                <a:rect l="l" t="t" r="r" b="b"/>
                <a:pathLst>
                  <a:path w="3501290" h="384798">
                    <a:moveTo>
                      <a:pt x="203200" y="0"/>
                    </a:moveTo>
                    <a:lnTo>
                      <a:pt x="3501290" y="0"/>
                    </a:lnTo>
                    <a:lnTo>
                      <a:pt x="3298090" y="384798"/>
                    </a:lnTo>
                    <a:lnTo>
                      <a:pt x="0" y="384798"/>
                    </a:lnTo>
                    <a:lnTo>
                      <a:pt x="203200" y="0"/>
                    </a:lnTo>
                    <a:close/>
                  </a:path>
                </a:pathLst>
              </a:custGeom>
              <a:solidFill>
                <a:srgbClr val="7A00FF"/>
              </a:solidFill>
            </p:spPr>
          </p:sp>
          <p:sp>
            <p:nvSpPr>
              <p:cNvPr id="12" name="TextBox 12"/>
              <p:cNvSpPr txBox="1"/>
              <p:nvPr/>
            </p:nvSpPr>
            <p:spPr>
              <a:xfrm>
                <a:off x="101600" y="-47625"/>
                <a:ext cx="3298090" cy="432423"/>
              </a:xfrm>
              <a:prstGeom prst="rect">
                <a:avLst/>
              </a:prstGeom>
            </p:spPr>
            <p:txBody>
              <a:bodyPr lIns="50800" tIns="50800" rIns="50800" bIns="50800" rtlCol="0" anchor="ctr"/>
              <a:lstStyle/>
              <a:p>
                <a:pPr algn="ctr">
                  <a:lnSpc>
                    <a:spcPts val="3079"/>
                  </a:lnSpc>
                </a:pPr>
                <a:endParaRPr/>
              </a:p>
            </p:txBody>
          </p:sp>
        </p:grpSp>
      </p:grpSp>
      <p:grpSp>
        <p:nvGrpSpPr>
          <p:cNvPr id="13" name="Group 13"/>
          <p:cNvGrpSpPr/>
          <p:nvPr/>
        </p:nvGrpSpPr>
        <p:grpSpPr>
          <a:xfrm>
            <a:off x="1028700" y="1506699"/>
            <a:ext cx="16230600" cy="7989963"/>
            <a:chOff x="0" y="0"/>
            <a:chExt cx="21640800" cy="10653284"/>
          </a:xfrm>
        </p:grpSpPr>
        <p:grpSp>
          <p:nvGrpSpPr>
            <p:cNvPr id="14" name="Group 14"/>
            <p:cNvGrpSpPr/>
            <p:nvPr/>
          </p:nvGrpSpPr>
          <p:grpSpPr>
            <a:xfrm rot="5400000">
              <a:off x="-188145" y="188145"/>
              <a:ext cx="10650381" cy="10274091"/>
              <a:chOff x="0" y="0"/>
              <a:chExt cx="14606599" cy="14090532"/>
            </a:xfrm>
          </p:grpSpPr>
          <p:sp>
            <p:nvSpPr>
              <p:cNvPr id="15" name="Freeform 15"/>
              <p:cNvSpPr/>
              <p:nvPr/>
            </p:nvSpPr>
            <p:spPr>
              <a:xfrm>
                <a:off x="0" y="0"/>
                <a:ext cx="14606598" cy="14090532"/>
              </a:xfrm>
              <a:custGeom>
                <a:avLst/>
                <a:gdLst/>
                <a:ahLst/>
                <a:cxnLst/>
                <a:rect l="l" t="t" r="r" b="b"/>
                <a:pathLst>
                  <a:path w="14606598" h="14090532">
                    <a:moveTo>
                      <a:pt x="1324610" y="0"/>
                    </a:moveTo>
                    <a:lnTo>
                      <a:pt x="0" y="0"/>
                    </a:lnTo>
                    <a:lnTo>
                      <a:pt x="0" y="12765922"/>
                    </a:lnTo>
                    <a:lnTo>
                      <a:pt x="1324610" y="14090532"/>
                    </a:lnTo>
                    <a:lnTo>
                      <a:pt x="14606598" y="14090532"/>
                    </a:lnTo>
                    <a:lnTo>
                      <a:pt x="14606598" y="0"/>
                    </a:lnTo>
                    <a:lnTo>
                      <a:pt x="1324610" y="0"/>
                    </a:lnTo>
                    <a:close/>
                  </a:path>
                </a:pathLst>
              </a:custGeom>
              <a:solidFill>
                <a:srgbClr val="000000"/>
              </a:solidFill>
            </p:spPr>
          </p:sp>
        </p:grpSp>
        <p:grpSp>
          <p:nvGrpSpPr>
            <p:cNvPr id="16" name="Group 16"/>
            <p:cNvGrpSpPr/>
            <p:nvPr/>
          </p:nvGrpSpPr>
          <p:grpSpPr>
            <a:xfrm rot="-5400000">
              <a:off x="10294644" y="-692872"/>
              <a:ext cx="10650381" cy="12041931"/>
              <a:chOff x="0" y="0"/>
              <a:chExt cx="14606599" cy="16515058"/>
            </a:xfrm>
          </p:grpSpPr>
          <p:sp>
            <p:nvSpPr>
              <p:cNvPr id="17" name="Freeform 17"/>
              <p:cNvSpPr/>
              <p:nvPr/>
            </p:nvSpPr>
            <p:spPr>
              <a:xfrm>
                <a:off x="0" y="0"/>
                <a:ext cx="14606598" cy="16515059"/>
              </a:xfrm>
              <a:custGeom>
                <a:avLst/>
                <a:gdLst/>
                <a:ahLst/>
                <a:cxnLst/>
                <a:rect l="l" t="t" r="r" b="b"/>
                <a:pathLst>
                  <a:path w="14606598" h="16515059">
                    <a:moveTo>
                      <a:pt x="1324610" y="0"/>
                    </a:moveTo>
                    <a:lnTo>
                      <a:pt x="0" y="0"/>
                    </a:lnTo>
                    <a:lnTo>
                      <a:pt x="0" y="15190448"/>
                    </a:lnTo>
                    <a:lnTo>
                      <a:pt x="1324610" y="16515059"/>
                    </a:lnTo>
                    <a:lnTo>
                      <a:pt x="14606598" y="16515059"/>
                    </a:lnTo>
                    <a:lnTo>
                      <a:pt x="14606598" y="0"/>
                    </a:lnTo>
                    <a:lnTo>
                      <a:pt x="1324610" y="0"/>
                    </a:lnTo>
                    <a:close/>
                  </a:path>
                </a:pathLst>
              </a:custGeom>
              <a:solidFill>
                <a:srgbClr val="000000"/>
              </a:solidFill>
            </p:spPr>
          </p:sp>
        </p:grpSp>
      </p:grpSp>
      <p:grpSp>
        <p:nvGrpSpPr>
          <p:cNvPr id="18" name="Group 18"/>
          <p:cNvGrpSpPr/>
          <p:nvPr/>
        </p:nvGrpSpPr>
        <p:grpSpPr>
          <a:xfrm>
            <a:off x="11937299" y="4779421"/>
            <a:ext cx="5322001" cy="4025891"/>
            <a:chOff x="0" y="0"/>
            <a:chExt cx="7096001" cy="5367855"/>
          </a:xfrm>
        </p:grpSpPr>
        <p:sp>
          <p:nvSpPr>
            <p:cNvPr id="19" name="Freeform 19"/>
            <p:cNvSpPr/>
            <p:nvPr/>
          </p:nvSpPr>
          <p:spPr>
            <a:xfrm rot="-5400000">
              <a:off x="3519667" y="1791522"/>
              <a:ext cx="5367855" cy="1784812"/>
            </a:xfrm>
            <a:custGeom>
              <a:avLst/>
              <a:gdLst/>
              <a:ahLst/>
              <a:cxnLst/>
              <a:rect l="l" t="t" r="r" b="b"/>
              <a:pathLst>
                <a:path w="5367855" h="1784812">
                  <a:moveTo>
                    <a:pt x="0" y="0"/>
                  </a:moveTo>
                  <a:lnTo>
                    <a:pt x="5367856" y="0"/>
                  </a:lnTo>
                  <a:lnTo>
                    <a:pt x="5367856" y="1784812"/>
                  </a:lnTo>
                  <a:lnTo>
                    <a:pt x="0" y="17848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2747429" y="4694802"/>
              <a:ext cx="2869606" cy="673053"/>
            </a:xfrm>
            <a:custGeom>
              <a:avLst/>
              <a:gdLst/>
              <a:ahLst/>
              <a:cxnLst/>
              <a:rect l="l" t="t" r="r" b="b"/>
              <a:pathLst>
                <a:path w="2869606" h="673053">
                  <a:moveTo>
                    <a:pt x="0" y="0"/>
                  </a:moveTo>
                  <a:lnTo>
                    <a:pt x="2869606" y="0"/>
                  </a:lnTo>
                  <a:lnTo>
                    <a:pt x="2869606" y="673053"/>
                  </a:lnTo>
                  <a:lnTo>
                    <a:pt x="0" y="6730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713920" y="4694802"/>
              <a:ext cx="2033509" cy="673053"/>
            </a:xfrm>
            <a:custGeom>
              <a:avLst/>
              <a:gdLst/>
              <a:ahLst/>
              <a:cxnLst/>
              <a:rect l="l" t="t" r="r" b="b"/>
              <a:pathLst>
                <a:path w="2033509" h="673053">
                  <a:moveTo>
                    <a:pt x="0" y="0"/>
                  </a:moveTo>
                  <a:lnTo>
                    <a:pt x="2033509" y="0"/>
                  </a:lnTo>
                  <a:lnTo>
                    <a:pt x="2033509" y="673053"/>
                  </a:lnTo>
                  <a:lnTo>
                    <a:pt x="0" y="673053"/>
                  </a:lnTo>
                  <a:lnTo>
                    <a:pt x="0" y="0"/>
                  </a:lnTo>
                  <a:close/>
                </a:path>
              </a:pathLst>
            </a:custGeom>
            <a:blipFill>
              <a:blip r:embed="rId5">
                <a:extLst>
                  <a:ext uri="{96DAC541-7B7A-43D3-8B79-37D633B846F1}">
                    <asvg:svgBlip xmlns:asvg="http://schemas.microsoft.com/office/drawing/2016/SVG/main" r:embed="rId6"/>
                  </a:ext>
                </a:extLst>
              </a:blip>
              <a:stretch>
                <a:fillRect l="-41115"/>
              </a:stretch>
            </a:blipFill>
          </p:spPr>
        </p:sp>
        <p:sp>
          <p:nvSpPr>
            <p:cNvPr id="22" name="Freeform 22"/>
            <p:cNvSpPr/>
            <p:nvPr/>
          </p:nvSpPr>
          <p:spPr>
            <a:xfrm>
              <a:off x="0" y="4694802"/>
              <a:ext cx="713920" cy="673053"/>
            </a:xfrm>
            <a:custGeom>
              <a:avLst/>
              <a:gdLst/>
              <a:ahLst/>
              <a:cxnLst/>
              <a:rect l="l" t="t" r="r" b="b"/>
              <a:pathLst>
                <a:path w="713920" h="673053">
                  <a:moveTo>
                    <a:pt x="0" y="0"/>
                  </a:moveTo>
                  <a:lnTo>
                    <a:pt x="713920" y="0"/>
                  </a:lnTo>
                  <a:lnTo>
                    <a:pt x="713920" y="673053"/>
                  </a:lnTo>
                  <a:lnTo>
                    <a:pt x="0" y="673053"/>
                  </a:lnTo>
                  <a:lnTo>
                    <a:pt x="0" y="0"/>
                  </a:lnTo>
                  <a:close/>
                </a:path>
              </a:pathLst>
            </a:custGeom>
            <a:blipFill>
              <a:blip r:embed="rId5">
                <a:extLst>
                  <a:ext uri="{96DAC541-7B7A-43D3-8B79-37D633B846F1}">
                    <asvg:svgBlip xmlns:asvg="http://schemas.microsoft.com/office/drawing/2016/SVG/main" r:embed="rId6"/>
                  </a:ext>
                </a:extLst>
              </a:blip>
              <a:stretch>
                <a:fillRect l="-301950"/>
              </a:stretch>
            </a:blipFill>
          </p:spPr>
        </p:sp>
      </p:grpSp>
      <p:grpSp>
        <p:nvGrpSpPr>
          <p:cNvPr id="23" name="Group 23"/>
          <p:cNvGrpSpPr/>
          <p:nvPr/>
        </p:nvGrpSpPr>
        <p:grpSpPr>
          <a:xfrm>
            <a:off x="1028700" y="4179719"/>
            <a:ext cx="632300" cy="4625594"/>
            <a:chOff x="0" y="0"/>
            <a:chExt cx="843067" cy="6167459"/>
          </a:xfrm>
        </p:grpSpPr>
        <p:sp>
          <p:nvSpPr>
            <p:cNvPr id="24" name="Freeform 24"/>
            <p:cNvSpPr/>
            <p:nvPr/>
          </p:nvSpPr>
          <p:spPr>
            <a:xfrm rot="-5400000">
              <a:off x="-666991" y="4657401"/>
              <a:ext cx="2576152" cy="443964"/>
            </a:xfrm>
            <a:custGeom>
              <a:avLst/>
              <a:gdLst/>
              <a:ahLst/>
              <a:cxnLst/>
              <a:rect l="l" t="t" r="r" b="b"/>
              <a:pathLst>
                <a:path w="2576152" h="443964">
                  <a:moveTo>
                    <a:pt x="0" y="0"/>
                  </a:moveTo>
                  <a:lnTo>
                    <a:pt x="2576152" y="0"/>
                  </a:lnTo>
                  <a:lnTo>
                    <a:pt x="2576152" y="443963"/>
                  </a:lnTo>
                  <a:lnTo>
                    <a:pt x="0" y="443963"/>
                  </a:lnTo>
                  <a:lnTo>
                    <a:pt x="0" y="0"/>
                  </a:lnTo>
                  <a:close/>
                </a:path>
              </a:pathLst>
            </a:custGeom>
            <a:blipFill>
              <a:blip r:embed="rId3">
                <a:extLst>
                  <a:ext uri="{96DAC541-7B7A-43D3-8B79-37D633B846F1}">
                    <asvg:svgBlip xmlns:asvg="http://schemas.microsoft.com/office/drawing/2016/SVG/main" r:embed="rId4"/>
                  </a:ext>
                </a:extLst>
              </a:blip>
              <a:stretch>
                <a:fillRect l="-96511" t="-279142"/>
              </a:stretch>
            </a:blipFill>
          </p:spPr>
        </p:sp>
        <p:sp>
          <p:nvSpPr>
            <p:cNvPr id="25" name="Freeform 25"/>
            <p:cNvSpPr/>
            <p:nvPr/>
          </p:nvSpPr>
          <p:spPr>
            <a:xfrm rot="-5400000" flipV="1">
              <a:off x="-852055" y="852055"/>
              <a:ext cx="2547176" cy="843067"/>
            </a:xfrm>
            <a:custGeom>
              <a:avLst/>
              <a:gdLst/>
              <a:ahLst/>
              <a:cxnLst/>
              <a:rect l="l" t="t" r="r" b="b"/>
              <a:pathLst>
                <a:path w="2547176" h="843067">
                  <a:moveTo>
                    <a:pt x="0" y="843067"/>
                  </a:moveTo>
                  <a:lnTo>
                    <a:pt x="2547177" y="843067"/>
                  </a:lnTo>
                  <a:lnTo>
                    <a:pt x="2547177" y="0"/>
                  </a:lnTo>
                  <a:lnTo>
                    <a:pt x="0" y="0"/>
                  </a:lnTo>
                  <a:lnTo>
                    <a:pt x="0" y="843067"/>
                  </a:lnTo>
                  <a:close/>
                </a:path>
              </a:pathLst>
            </a:custGeom>
            <a:blipFill>
              <a:blip r:embed="rId5">
                <a:extLst>
                  <a:ext uri="{96DAC541-7B7A-43D3-8B79-37D633B846F1}">
                    <asvg:svgBlip xmlns:asvg="http://schemas.microsoft.com/office/drawing/2016/SVG/main" r:embed="rId6"/>
                  </a:ext>
                </a:extLst>
              </a:blip>
              <a:stretch>
                <a:fillRect l="-41115"/>
              </a:stretch>
            </a:blipFill>
          </p:spPr>
        </p:sp>
        <p:sp>
          <p:nvSpPr>
            <p:cNvPr id="26" name="Freeform 26"/>
            <p:cNvSpPr/>
            <p:nvPr/>
          </p:nvSpPr>
          <p:spPr>
            <a:xfrm rot="-5400000" flipV="1">
              <a:off x="-25595" y="2572771"/>
              <a:ext cx="894257" cy="843067"/>
            </a:xfrm>
            <a:custGeom>
              <a:avLst/>
              <a:gdLst/>
              <a:ahLst/>
              <a:cxnLst/>
              <a:rect l="l" t="t" r="r" b="b"/>
              <a:pathLst>
                <a:path w="894257" h="843067">
                  <a:moveTo>
                    <a:pt x="0" y="843067"/>
                  </a:moveTo>
                  <a:lnTo>
                    <a:pt x="894257" y="843067"/>
                  </a:lnTo>
                  <a:lnTo>
                    <a:pt x="894257" y="0"/>
                  </a:lnTo>
                  <a:lnTo>
                    <a:pt x="0" y="0"/>
                  </a:lnTo>
                  <a:lnTo>
                    <a:pt x="0" y="843067"/>
                  </a:lnTo>
                  <a:close/>
                </a:path>
              </a:pathLst>
            </a:custGeom>
            <a:blipFill>
              <a:blip r:embed="rId5">
                <a:extLst>
                  <a:ext uri="{96DAC541-7B7A-43D3-8B79-37D633B846F1}">
                    <asvg:svgBlip xmlns:asvg="http://schemas.microsoft.com/office/drawing/2016/SVG/main" r:embed="rId6"/>
                  </a:ext>
                </a:extLst>
              </a:blip>
              <a:stretch>
                <a:fillRect l="-301950"/>
              </a:stretch>
            </a:blipFill>
          </p:spPr>
        </p:sp>
      </p:grpSp>
      <p:sp>
        <p:nvSpPr>
          <p:cNvPr id="27" name="Freeform 27"/>
          <p:cNvSpPr/>
          <p:nvPr/>
        </p:nvSpPr>
        <p:spPr>
          <a:xfrm rot="-5400000" flipV="1">
            <a:off x="2145280" y="4068467"/>
            <a:ext cx="633861" cy="618111"/>
          </a:xfrm>
          <a:custGeom>
            <a:avLst/>
            <a:gdLst/>
            <a:ahLst/>
            <a:cxnLst/>
            <a:rect l="l" t="t" r="r" b="b"/>
            <a:pathLst>
              <a:path w="633861" h="618111">
                <a:moveTo>
                  <a:pt x="0" y="618111"/>
                </a:moveTo>
                <a:lnTo>
                  <a:pt x="633861" y="618111"/>
                </a:lnTo>
                <a:lnTo>
                  <a:pt x="633861" y="0"/>
                </a:lnTo>
                <a:lnTo>
                  <a:pt x="0" y="0"/>
                </a:lnTo>
                <a:lnTo>
                  <a:pt x="0" y="618111"/>
                </a:lnTo>
                <a:close/>
              </a:path>
            </a:pathLst>
          </a:custGeom>
          <a:blipFill>
            <a:blip r:embed="rId7">
              <a:extLst>
                <a:ext uri="{96DAC541-7B7A-43D3-8B79-37D633B846F1}">
                  <asvg:svgBlip xmlns:asvg="http://schemas.microsoft.com/office/drawing/2016/SVG/main" r:embed="rId8"/>
                </a:ext>
              </a:extLst>
            </a:blip>
            <a:stretch>
              <a:fillRect t="-580446" r="-469437"/>
            </a:stretch>
          </a:blipFill>
        </p:spPr>
      </p:sp>
      <p:sp>
        <p:nvSpPr>
          <p:cNvPr id="28" name="Freeform 28"/>
          <p:cNvSpPr/>
          <p:nvPr/>
        </p:nvSpPr>
        <p:spPr>
          <a:xfrm rot="-5400000">
            <a:off x="4567515" y="4068467"/>
            <a:ext cx="633861" cy="618111"/>
          </a:xfrm>
          <a:custGeom>
            <a:avLst/>
            <a:gdLst/>
            <a:ahLst/>
            <a:cxnLst/>
            <a:rect l="l" t="t" r="r" b="b"/>
            <a:pathLst>
              <a:path w="633861" h="618111">
                <a:moveTo>
                  <a:pt x="0" y="0"/>
                </a:moveTo>
                <a:lnTo>
                  <a:pt x="633861" y="0"/>
                </a:lnTo>
                <a:lnTo>
                  <a:pt x="633861" y="618111"/>
                </a:lnTo>
                <a:lnTo>
                  <a:pt x="0" y="618111"/>
                </a:lnTo>
                <a:lnTo>
                  <a:pt x="0" y="0"/>
                </a:lnTo>
                <a:close/>
              </a:path>
            </a:pathLst>
          </a:custGeom>
          <a:blipFill>
            <a:blip r:embed="rId7">
              <a:extLst>
                <a:ext uri="{96DAC541-7B7A-43D3-8B79-37D633B846F1}">
                  <asvg:svgBlip xmlns:asvg="http://schemas.microsoft.com/office/drawing/2016/SVG/main" r:embed="rId8"/>
                </a:ext>
              </a:extLst>
            </a:blip>
            <a:stretch>
              <a:fillRect t="-580446" r="-469437"/>
            </a:stretch>
          </a:blipFill>
        </p:spPr>
      </p:sp>
      <p:sp>
        <p:nvSpPr>
          <p:cNvPr id="29" name="Freeform 29"/>
          <p:cNvSpPr/>
          <p:nvPr/>
        </p:nvSpPr>
        <p:spPr>
          <a:xfrm rot="5400000" flipV="1">
            <a:off x="4567515" y="2539084"/>
            <a:ext cx="633861" cy="618111"/>
          </a:xfrm>
          <a:custGeom>
            <a:avLst/>
            <a:gdLst/>
            <a:ahLst/>
            <a:cxnLst/>
            <a:rect l="l" t="t" r="r" b="b"/>
            <a:pathLst>
              <a:path w="633861" h="618111">
                <a:moveTo>
                  <a:pt x="0" y="618111"/>
                </a:moveTo>
                <a:lnTo>
                  <a:pt x="633861" y="618111"/>
                </a:lnTo>
                <a:lnTo>
                  <a:pt x="633861" y="0"/>
                </a:lnTo>
                <a:lnTo>
                  <a:pt x="0" y="0"/>
                </a:lnTo>
                <a:lnTo>
                  <a:pt x="0" y="618111"/>
                </a:lnTo>
                <a:close/>
              </a:path>
            </a:pathLst>
          </a:custGeom>
          <a:blipFill>
            <a:blip r:embed="rId7">
              <a:extLst>
                <a:ext uri="{96DAC541-7B7A-43D3-8B79-37D633B846F1}">
                  <asvg:svgBlip xmlns:asvg="http://schemas.microsoft.com/office/drawing/2016/SVG/main" r:embed="rId8"/>
                </a:ext>
              </a:extLst>
            </a:blip>
            <a:stretch>
              <a:fillRect t="-580446" r="-469437"/>
            </a:stretch>
          </a:blipFill>
        </p:spPr>
      </p:sp>
      <p:sp>
        <p:nvSpPr>
          <p:cNvPr id="30" name="Freeform 30"/>
          <p:cNvSpPr/>
          <p:nvPr/>
        </p:nvSpPr>
        <p:spPr>
          <a:xfrm rot="5400000">
            <a:off x="2145280" y="2539084"/>
            <a:ext cx="633861" cy="618111"/>
          </a:xfrm>
          <a:custGeom>
            <a:avLst/>
            <a:gdLst/>
            <a:ahLst/>
            <a:cxnLst/>
            <a:rect l="l" t="t" r="r" b="b"/>
            <a:pathLst>
              <a:path w="633861" h="618111">
                <a:moveTo>
                  <a:pt x="0" y="0"/>
                </a:moveTo>
                <a:lnTo>
                  <a:pt x="633861" y="0"/>
                </a:lnTo>
                <a:lnTo>
                  <a:pt x="633861" y="618111"/>
                </a:lnTo>
                <a:lnTo>
                  <a:pt x="0" y="618111"/>
                </a:lnTo>
                <a:lnTo>
                  <a:pt x="0" y="0"/>
                </a:lnTo>
                <a:close/>
              </a:path>
            </a:pathLst>
          </a:custGeom>
          <a:blipFill>
            <a:blip r:embed="rId7">
              <a:extLst>
                <a:ext uri="{96DAC541-7B7A-43D3-8B79-37D633B846F1}">
                  <asvg:svgBlip xmlns:asvg="http://schemas.microsoft.com/office/drawing/2016/SVG/main" r:embed="rId8"/>
                </a:ext>
              </a:extLst>
            </a:blip>
            <a:stretch>
              <a:fillRect t="-580446" r="-469437"/>
            </a:stretch>
          </a:blipFill>
        </p:spPr>
      </p:sp>
      <p:grpSp>
        <p:nvGrpSpPr>
          <p:cNvPr id="31" name="Group 31"/>
          <p:cNvGrpSpPr/>
          <p:nvPr/>
        </p:nvGrpSpPr>
        <p:grpSpPr>
          <a:xfrm>
            <a:off x="2384834" y="2113493"/>
            <a:ext cx="2576987" cy="2998676"/>
            <a:chOff x="0" y="0"/>
            <a:chExt cx="698500" cy="812800"/>
          </a:xfrm>
        </p:grpSpPr>
        <p:sp>
          <p:nvSpPr>
            <p:cNvPr id="32" name="Freeform 32"/>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A00FF"/>
            </a:solidFill>
          </p:spPr>
        </p:sp>
        <p:sp>
          <p:nvSpPr>
            <p:cNvPr id="33" name="TextBox 33"/>
            <p:cNvSpPr txBox="1"/>
            <p:nvPr/>
          </p:nvSpPr>
          <p:spPr>
            <a:xfrm>
              <a:off x="0" y="92075"/>
              <a:ext cx="698500" cy="581025"/>
            </a:xfrm>
            <a:prstGeom prst="rect">
              <a:avLst/>
            </a:prstGeom>
          </p:spPr>
          <p:txBody>
            <a:bodyPr lIns="51925" tIns="51925" rIns="51925" bIns="51925" rtlCol="0" anchor="ctr"/>
            <a:lstStyle/>
            <a:p>
              <a:pPr algn="ctr">
                <a:lnSpc>
                  <a:spcPts val="3148"/>
                </a:lnSpc>
              </a:pPr>
              <a:endParaRPr/>
            </a:p>
          </p:txBody>
        </p:sp>
      </p:grpSp>
      <p:sp>
        <p:nvSpPr>
          <p:cNvPr id="34" name="Freeform 34"/>
          <p:cNvSpPr/>
          <p:nvPr/>
        </p:nvSpPr>
        <p:spPr>
          <a:xfrm rot="-5400000" flipV="1">
            <a:off x="7483152" y="4068467"/>
            <a:ext cx="633861" cy="618111"/>
          </a:xfrm>
          <a:custGeom>
            <a:avLst/>
            <a:gdLst/>
            <a:ahLst/>
            <a:cxnLst/>
            <a:rect l="l" t="t" r="r" b="b"/>
            <a:pathLst>
              <a:path w="633861" h="618111">
                <a:moveTo>
                  <a:pt x="0" y="618111"/>
                </a:moveTo>
                <a:lnTo>
                  <a:pt x="633861" y="618111"/>
                </a:lnTo>
                <a:lnTo>
                  <a:pt x="633861" y="0"/>
                </a:lnTo>
                <a:lnTo>
                  <a:pt x="0" y="0"/>
                </a:lnTo>
                <a:lnTo>
                  <a:pt x="0" y="618111"/>
                </a:lnTo>
                <a:close/>
              </a:path>
            </a:pathLst>
          </a:custGeom>
          <a:blipFill>
            <a:blip r:embed="rId7">
              <a:extLst>
                <a:ext uri="{96DAC541-7B7A-43D3-8B79-37D633B846F1}">
                  <asvg:svgBlip xmlns:asvg="http://schemas.microsoft.com/office/drawing/2016/SVG/main" r:embed="rId8"/>
                </a:ext>
              </a:extLst>
            </a:blip>
            <a:stretch>
              <a:fillRect t="-580446" r="-469437"/>
            </a:stretch>
          </a:blipFill>
        </p:spPr>
      </p:sp>
      <p:sp>
        <p:nvSpPr>
          <p:cNvPr id="35" name="Freeform 35"/>
          <p:cNvSpPr/>
          <p:nvPr/>
        </p:nvSpPr>
        <p:spPr>
          <a:xfrm rot="-5400000">
            <a:off x="9905388" y="4068467"/>
            <a:ext cx="633861" cy="618111"/>
          </a:xfrm>
          <a:custGeom>
            <a:avLst/>
            <a:gdLst/>
            <a:ahLst/>
            <a:cxnLst/>
            <a:rect l="l" t="t" r="r" b="b"/>
            <a:pathLst>
              <a:path w="633861" h="618111">
                <a:moveTo>
                  <a:pt x="0" y="0"/>
                </a:moveTo>
                <a:lnTo>
                  <a:pt x="633860" y="0"/>
                </a:lnTo>
                <a:lnTo>
                  <a:pt x="633860" y="618111"/>
                </a:lnTo>
                <a:lnTo>
                  <a:pt x="0" y="618111"/>
                </a:lnTo>
                <a:lnTo>
                  <a:pt x="0" y="0"/>
                </a:lnTo>
                <a:close/>
              </a:path>
            </a:pathLst>
          </a:custGeom>
          <a:blipFill>
            <a:blip r:embed="rId7">
              <a:extLst>
                <a:ext uri="{96DAC541-7B7A-43D3-8B79-37D633B846F1}">
                  <asvg:svgBlip xmlns:asvg="http://schemas.microsoft.com/office/drawing/2016/SVG/main" r:embed="rId8"/>
                </a:ext>
              </a:extLst>
            </a:blip>
            <a:stretch>
              <a:fillRect t="-580446" r="-469437"/>
            </a:stretch>
          </a:blipFill>
        </p:spPr>
      </p:sp>
      <p:sp>
        <p:nvSpPr>
          <p:cNvPr id="36" name="Freeform 36"/>
          <p:cNvSpPr/>
          <p:nvPr/>
        </p:nvSpPr>
        <p:spPr>
          <a:xfrm rot="5400000" flipV="1">
            <a:off x="9905388" y="2539084"/>
            <a:ext cx="633861" cy="618111"/>
          </a:xfrm>
          <a:custGeom>
            <a:avLst/>
            <a:gdLst/>
            <a:ahLst/>
            <a:cxnLst/>
            <a:rect l="l" t="t" r="r" b="b"/>
            <a:pathLst>
              <a:path w="633861" h="618111">
                <a:moveTo>
                  <a:pt x="0" y="618111"/>
                </a:moveTo>
                <a:lnTo>
                  <a:pt x="633860" y="618111"/>
                </a:lnTo>
                <a:lnTo>
                  <a:pt x="633860" y="0"/>
                </a:lnTo>
                <a:lnTo>
                  <a:pt x="0" y="0"/>
                </a:lnTo>
                <a:lnTo>
                  <a:pt x="0" y="618111"/>
                </a:lnTo>
                <a:close/>
              </a:path>
            </a:pathLst>
          </a:custGeom>
          <a:blipFill>
            <a:blip r:embed="rId7">
              <a:extLst>
                <a:ext uri="{96DAC541-7B7A-43D3-8B79-37D633B846F1}">
                  <asvg:svgBlip xmlns:asvg="http://schemas.microsoft.com/office/drawing/2016/SVG/main" r:embed="rId8"/>
                </a:ext>
              </a:extLst>
            </a:blip>
            <a:stretch>
              <a:fillRect t="-580446" r="-469437"/>
            </a:stretch>
          </a:blipFill>
        </p:spPr>
      </p:sp>
      <p:sp>
        <p:nvSpPr>
          <p:cNvPr id="37" name="Freeform 37"/>
          <p:cNvSpPr/>
          <p:nvPr/>
        </p:nvSpPr>
        <p:spPr>
          <a:xfrm rot="5400000">
            <a:off x="7483152" y="2539084"/>
            <a:ext cx="633861" cy="618111"/>
          </a:xfrm>
          <a:custGeom>
            <a:avLst/>
            <a:gdLst/>
            <a:ahLst/>
            <a:cxnLst/>
            <a:rect l="l" t="t" r="r" b="b"/>
            <a:pathLst>
              <a:path w="633861" h="618111">
                <a:moveTo>
                  <a:pt x="0" y="0"/>
                </a:moveTo>
                <a:lnTo>
                  <a:pt x="633861" y="0"/>
                </a:lnTo>
                <a:lnTo>
                  <a:pt x="633861" y="618111"/>
                </a:lnTo>
                <a:lnTo>
                  <a:pt x="0" y="618111"/>
                </a:lnTo>
                <a:lnTo>
                  <a:pt x="0" y="0"/>
                </a:lnTo>
                <a:close/>
              </a:path>
            </a:pathLst>
          </a:custGeom>
          <a:blipFill>
            <a:blip r:embed="rId7">
              <a:extLst>
                <a:ext uri="{96DAC541-7B7A-43D3-8B79-37D633B846F1}">
                  <asvg:svgBlip xmlns:asvg="http://schemas.microsoft.com/office/drawing/2016/SVG/main" r:embed="rId8"/>
                </a:ext>
              </a:extLst>
            </a:blip>
            <a:stretch>
              <a:fillRect t="-580446" r="-469437"/>
            </a:stretch>
          </a:blipFill>
        </p:spPr>
      </p:sp>
      <p:grpSp>
        <p:nvGrpSpPr>
          <p:cNvPr id="38" name="Group 38"/>
          <p:cNvGrpSpPr/>
          <p:nvPr/>
        </p:nvGrpSpPr>
        <p:grpSpPr>
          <a:xfrm>
            <a:off x="7722707" y="2113493"/>
            <a:ext cx="2576987" cy="2998676"/>
            <a:chOff x="0" y="0"/>
            <a:chExt cx="698500" cy="812800"/>
          </a:xfrm>
        </p:grpSpPr>
        <p:sp>
          <p:nvSpPr>
            <p:cNvPr id="39" name="Freeform 39"/>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A00FF"/>
            </a:solidFill>
          </p:spPr>
        </p:sp>
        <p:sp>
          <p:nvSpPr>
            <p:cNvPr id="40" name="TextBox 40"/>
            <p:cNvSpPr txBox="1"/>
            <p:nvPr/>
          </p:nvSpPr>
          <p:spPr>
            <a:xfrm>
              <a:off x="0" y="92075"/>
              <a:ext cx="698500" cy="581025"/>
            </a:xfrm>
            <a:prstGeom prst="rect">
              <a:avLst/>
            </a:prstGeom>
          </p:spPr>
          <p:txBody>
            <a:bodyPr lIns="51925" tIns="51925" rIns="51925" bIns="51925" rtlCol="0" anchor="ctr"/>
            <a:lstStyle/>
            <a:p>
              <a:pPr algn="ctr">
                <a:lnSpc>
                  <a:spcPts val="3148"/>
                </a:lnSpc>
              </a:pPr>
              <a:endParaRPr/>
            </a:p>
          </p:txBody>
        </p:sp>
      </p:grpSp>
      <p:sp>
        <p:nvSpPr>
          <p:cNvPr id="41" name="Freeform 41"/>
          <p:cNvSpPr/>
          <p:nvPr/>
        </p:nvSpPr>
        <p:spPr>
          <a:xfrm rot="-5400000" flipV="1">
            <a:off x="12819024" y="4099798"/>
            <a:ext cx="633861" cy="618111"/>
          </a:xfrm>
          <a:custGeom>
            <a:avLst/>
            <a:gdLst/>
            <a:ahLst/>
            <a:cxnLst/>
            <a:rect l="l" t="t" r="r" b="b"/>
            <a:pathLst>
              <a:path w="633861" h="618111">
                <a:moveTo>
                  <a:pt x="0" y="618111"/>
                </a:moveTo>
                <a:lnTo>
                  <a:pt x="633860" y="618111"/>
                </a:lnTo>
                <a:lnTo>
                  <a:pt x="633860" y="0"/>
                </a:lnTo>
                <a:lnTo>
                  <a:pt x="0" y="0"/>
                </a:lnTo>
                <a:lnTo>
                  <a:pt x="0" y="618111"/>
                </a:lnTo>
                <a:close/>
              </a:path>
            </a:pathLst>
          </a:custGeom>
          <a:blipFill>
            <a:blip r:embed="rId7">
              <a:extLst>
                <a:ext uri="{96DAC541-7B7A-43D3-8B79-37D633B846F1}">
                  <asvg:svgBlip xmlns:asvg="http://schemas.microsoft.com/office/drawing/2016/SVG/main" r:embed="rId8"/>
                </a:ext>
              </a:extLst>
            </a:blip>
            <a:stretch>
              <a:fillRect t="-580446" r="-469437"/>
            </a:stretch>
          </a:blipFill>
        </p:spPr>
      </p:sp>
      <p:sp>
        <p:nvSpPr>
          <p:cNvPr id="42" name="Freeform 42"/>
          <p:cNvSpPr/>
          <p:nvPr/>
        </p:nvSpPr>
        <p:spPr>
          <a:xfrm rot="-5400000">
            <a:off x="15241259" y="4099798"/>
            <a:ext cx="633861" cy="618111"/>
          </a:xfrm>
          <a:custGeom>
            <a:avLst/>
            <a:gdLst/>
            <a:ahLst/>
            <a:cxnLst/>
            <a:rect l="l" t="t" r="r" b="b"/>
            <a:pathLst>
              <a:path w="633861" h="618111">
                <a:moveTo>
                  <a:pt x="0" y="0"/>
                </a:moveTo>
                <a:lnTo>
                  <a:pt x="633861" y="0"/>
                </a:lnTo>
                <a:lnTo>
                  <a:pt x="633861" y="618111"/>
                </a:lnTo>
                <a:lnTo>
                  <a:pt x="0" y="618111"/>
                </a:lnTo>
                <a:lnTo>
                  <a:pt x="0" y="0"/>
                </a:lnTo>
                <a:close/>
              </a:path>
            </a:pathLst>
          </a:custGeom>
          <a:blipFill>
            <a:blip r:embed="rId7">
              <a:extLst>
                <a:ext uri="{96DAC541-7B7A-43D3-8B79-37D633B846F1}">
                  <asvg:svgBlip xmlns:asvg="http://schemas.microsoft.com/office/drawing/2016/SVG/main" r:embed="rId8"/>
                </a:ext>
              </a:extLst>
            </a:blip>
            <a:stretch>
              <a:fillRect t="-580446" r="-469437"/>
            </a:stretch>
          </a:blipFill>
        </p:spPr>
      </p:sp>
      <p:sp>
        <p:nvSpPr>
          <p:cNvPr id="43" name="Freeform 43"/>
          <p:cNvSpPr/>
          <p:nvPr/>
        </p:nvSpPr>
        <p:spPr>
          <a:xfrm rot="5400000" flipV="1">
            <a:off x="15241259" y="2570415"/>
            <a:ext cx="633861" cy="618111"/>
          </a:xfrm>
          <a:custGeom>
            <a:avLst/>
            <a:gdLst/>
            <a:ahLst/>
            <a:cxnLst/>
            <a:rect l="l" t="t" r="r" b="b"/>
            <a:pathLst>
              <a:path w="633861" h="618111">
                <a:moveTo>
                  <a:pt x="0" y="618111"/>
                </a:moveTo>
                <a:lnTo>
                  <a:pt x="633861" y="618111"/>
                </a:lnTo>
                <a:lnTo>
                  <a:pt x="633861" y="0"/>
                </a:lnTo>
                <a:lnTo>
                  <a:pt x="0" y="0"/>
                </a:lnTo>
                <a:lnTo>
                  <a:pt x="0" y="618111"/>
                </a:lnTo>
                <a:close/>
              </a:path>
            </a:pathLst>
          </a:custGeom>
          <a:blipFill>
            <a:blip r:embed="rId7">
              <a:extLst>
                <a:ext uri="{96DAC541-7B7A-43D3-8B79-37D633B846F1}">
                  <asvg:svgBlip xmlns:asvg="http://schemas.microsoft.com/office/drawing/2016/SVG/main" r:embed="rId8"/>
                </a:ext>
              </a:extLst>
            </a:blip>
            <a:stretch>
              <a:fillRect t="-580446" r="-469437"/>
            </a:stretch>
          </a:blipFill>
        </p:spPr>
      </p:sp>
      <p:sp>
        <p:nvSpPr>
          <p:cNvPr id="44" name="Freeform 44"/>
          <p:cNvSpPr/>
          <p:nvPr/>
        </p:nvSpPr>
        <p:spPr>
          <a:xfrm rot="5400000">
            <a:off x="12819024" y="2570415"/>
            <a:ext cx="633861" cy="618111"/>
          </a:xfrm>
          <a:custGeom>
            <a:avLst/>
            <a:gdLst/>
            <a:ahLst/>
            <a:cxnLst/>
            <a:rect l="l" t="t" r="r" b="b"/>
            <a:pathLst>
              <a:path w="633861" h="618111">
                <a:moveTo>
                  <a:pt x="0" y="0"/>
                </a:moveTo>
                <a:lnTo>
                  <a:pt x="633860" y="0"/>
                </a:lnTo>
                <a:lnTo>
                  <a:pt x="633860" y="618111"/>
                </a:lnTo>
                <a:lnTo>
                  <a:pt x="0" y="618111"/>
                </a:lnTo>
                <a:lnTo>
                  <a:pt x="0" y="0"/>
                </a:lnTo>
                <a:close/>
              </a:path>
            </a:pathLst>
          </a:custGeom>
          <a:blipFill>
            <a:blip r:embed="rId7">
              <a:extLst>
                <a:ext uri="{96DAC541-7B7A-43D3-8B79-37D633B846F1}">
                  <asvg:svgBlip xmlns:asvg="http://schemas.microsoft.com/office/drawing/2016/SVG/main" r:embed="rId8"/>
                </a:ext>
              </a:extLst>
            </a:blip>
            <a:stretch>
              <a:fillRect t="-580446" r="-469437"/>
            </a:stretch>
          </a:blipFill>
        </p:spPr>
      </p:sp>
      <p:grpSp>
        <p:nvGrpSpPr>
          <p:cNvPr id="45" name="Group 45"/>
          <p:cNvGrpSpPr/>
          <p:nvPr/>
        </p:nvGrpSpPr>
        <p:grpSpPr>
          <a:xfrm>
            <a:off x="13058578" y="2144824"/>
            <a:ext cx="2576987" cy="2998676"/>
            <a:chOff x="0" y="0"/>
            <a:chExt cx="698500" cy="812800"/>
          </a:xfrm>
        </p:grpSpPr>
        <p:sp>
          <p:nvSpPr>
            <p:cNvPr id="46" name="Freeform 4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7A00FF"/>
            </a:solidFill>
          </p:spPr>
        </p:sp>
        <p:sp>
          <p:nvSpPr>
            <p:cNvPr id="47" name="TextBox 47"/>
            <p:cNvSpPr txBox="1"/>
            <p:nvPr/>
          </p:nvSpPr>
          <p:spPr>
            <a:xfrm>
              <a:off x="0" y="92075"/>
              <a:ext cx="698500" cy="581025"/>
            </a:xfrm>
            <a:prstGeom prst="rect">
              <a:avLst/>
            </a:prstGeom>
          </p:spPr>
          <p:txBody>
            <a:bodyPr lIns="51925" tIns="51925" rIns="51925" bIns="51925" rtlCol="0" anchor="ctr"/>
            <a:lstStyle/>
            <a:p>
              <a:pPr algn="ctr">
                <a:lnSpc>
                  <a:spcPts val="3148"/>
                </a:lnSpc>
              </a:pPr>
              <a:endParaRPr/>
            </a:p>
          </p:txBody>
        </p:sp>
      </p:grpSp>
      <p:sp>
        <p:nvSpPr>
          <p:cNvPr id="48" name="TextBox 48"/>
          <p:cNvSpPr txBox="1"/>
          <p:nvPr/>
        </p:nvSpPr>
        <p:spPr>
          <a:xfrm>
            <a:off x="2405026" y="2792355"/>
            <a:ext cx="2536604" cy="781070"/>
          </a:xfrm>
          <a:prstGeom prst="rect">
            <a:avLst/>
          </a:prstGeom>
        </p:spPr>
        <p:txBody>
          <a:bodyPr lIns="0" tIns="0" rIns="0" bIns="0" rtlCol="0" anchor="t">
            <a:spAutoFit/>
          </a:bodyPr>
          <a:lstStyle/>
          <a:p>
            <a:pPr algn="ctr">
              <a:lnSpc>
                <a:spcPts val="6387"/>
              </a:lnSpc>
            </a:pPr>
            <a:r>
              <a:rPr lang="en-US" sz="4562" spc="707">
                <a:solidFill>
                  <a:srgbClr val="FFFFFF"/>
                </a:solidFill>
                <a:latin typeface="Inndam"/>
              </a:rPr>
              <a:t>01</a:t>
            </a:r>
          </a:p>
        </p:txBody>
      </p:sp>
      <p:sp>
        <p:nvSpPr>
          <p:cNvPr id="49" name="TextBox 49"/>
          <p:cNvSpPr txBox="1"/>
          <p:nvPr/>
        </p:nvSpPr>
        <p:spPr>
          <a:xfrm>
            <a:off x="2405026" y="3669261"/>
            <a:ext cx="2536604" cy="1233635"/>
          </a:xfrm>
          <a:prstGeom prst="rect">
            <a:avLst/>
          </a:prstGeom>
        </p:spPr>
        <p:txBody>
          <a:bodyPr lIns="0" tIns="0" rIns="0" bIns="0" rtlCol="0" anchor="t">
            <a:spAutoFit/>
          </a:bodyPr>
          <a:lstStyle/>
          <a:p>
            <a:pPr algn="ctr">
              <a:lnSpc>
                <a:spcPts val="4977"/>
              </a:lnSpc>
            </a:pPr>
            <a:r>
              <a:rPr lang="en-US" sz="3555">
                <a:solidFill>
                  <a:srgbClr val="FFFFFF"/>
                </a:solidFill>
                <a:ea typeface="字由点字倔强黑"/>
              </a:rPr>
              <a:t>背景与产品介绍</a:t>
            </a:r>
          </a:p>
        </p:txBody>
      </p:sp>
      <p:grpSp>
        <p:nvGrpSpPr>
          <p:cNvPr id="50" name="Group 50"/>
          <p:cNvGrpSpPr/>
          <p:nvPr/>
        </p:nvGrpSpPr>
        <p:grpSpPr>
          <a:xfrm>
            <a:off x="2185988" y="6352272"/>
            <a:ext cx="5167288" cy="1823413"/>
            <a:chOff x="0" y="0"/>
            <a:chExt cx="6889717" cy="2431217"/>
          </a:xfrm>
        </p:grpSpPr>
        <p:sp>
          <p:nvSpPr>
            <p:cNvPr id="51" name="TextBox 51"/>
            <p:cNvSpPr txBox="1"/>
            <p:nvPr/>
          </p:nvSpPr>
          <p:spPr>
            <a:xfrm>
              <a:off x="0" y="1447673"/>
              <a:ext cx="6889717" cy="983544"/>
            </a:xfrm>
            <a:prstGeom prst="rect">
              <a:avLst/>
            </a:prstGeom>
          </p:spPr>
          <p:txBody>
            <a:bodyPr lIns="0" tIns="0" rIns="0" bIns="0" rtlCol="0" anchor="t">
              <a:spAutoFit/>
            </a:bodyPr>
            <a:lstStyle/>
            <a:p>
              <a:pPr marL="0" lvl="0" indent="0">
                <a:lnSpc>
                  <a:spcPts val="6134"/>
                </a:lnSpc>
                <a:spcBef>
                  <a:spcPct val="0"/>
                </a:spcBef>
              </a:pPr>
              <a:r>
                <a:rPr lang="en-US" sz="4381" u="none" spc="679">
                  <a:solidFill>
                    <a:srgbClr val="FFFFFF"/>
                  </a:solidFill>
                  <a:latin typeface="Inndam"/>
                </a:rPr>
                <a:t>CONTENTS</a:t>
              </a:r>
            </a:p>
          </p:txBody>
        </p:sp>
        <p:sp>
          <p:nvSpPr>
            <p:cNvPr id="52" name="TextBox 52"/>
            <p:cNvSpPr txBox="1"/>
            <p:nvPr/>
          </p:nvSpPr>
          <p:spPr>
            <a:xfrm>
              <a:off x="0" y="-123825"/>
              <a:ext cx="6889717" cy="1343025"/>
            </a:xfrm>
            <a:prstGeom prst="rect">
              <a:avLst/>
            </a:prstGeom>
          </p:spPr>
          <p:txBody>
            <a:bodyPr lIns="0" tIns="0" rIns="0" bIns="0" rtlCol="0" anchor="t">
              <a:spAutoFit/>
            </a:bodyPr>
            <a:lstStyle/>
            <a:p>
              <a:pPr>
                <a:lnSpc>
                  <a:spcPts val="8400"/>
                </a:lnSpc>
              </a:pPr>
              <a:r>
                <a:rPr lang="en-US" sz="6000">
                  <a:solidFill>
                    <a:srgbClr val="FFFFFF"/>
                  </a:solidFill>
                  <a:ea typeface="字由点字倔强黑"/>
                </a:rPr>
                <a:t>目录</a:t>
              </a:r>
            </a:p>
          </p:txBody>
        </p:sp>
      </p:grpSp>
      <p:sp>
        <p:nvSpPr>
          <p:cNvPr id="53" name="TextBox 53"/>
          <p:cNvSpPr txBox="1"/>
          <p:nvPr/>
        </p:nvSpPr>
        <p:spPr>
          <a:xfrm>
            <a:off x="7742898" y="2792355"/>
            <a:ext cx="2536604" cy="781070"/>
          </a:xfrm>
          <a:prstGeom prst="rect">
            <a:avLst/>
          </a:prstGeom>
        </p:spPr>
        <p:txBody>
          <a:bodyPr lIns="0" tIns="0" rIns="0" bIns="0" rtlCol="0" anchor="t">
            <a:spAutoFit/>
          </a:bodyPr>
          <a:lstStyle/>
          <a:p>
            <a:pPr algn="ctr">
              <a:lnSpc>
                <a:spcPts val="6387"/>
              </a:lnSpc>
            </a:pPr>
            <a:r>
              <a:rPr lang="en-US" sz="4562" spc="707">
                <a:solidFill>
                  <a:srgbClr val="FFFFFF"/>
                </a:solidFill>
                <a:latin typeface="Inndam"/>
              </a:rPr>
              <a:t>02</a:t>
            </a:r>
          </a:p>
        </p:txBody>
      </p:sp>
      <p:sp>
        <p:nvSpPr>
          <p:cNvPr id="54" name="TextBox 54"/>
          <p:cNvSpPr txBox="1"/>
          <p:nvPr/>
        </p:nvSpPr>
        <p:spPr>
          <a:xfrm>
            <a:off x="7742898" y="3659736"/>
            <a:ext cx="2536604" cy="687826"/>
          </a:xfrm>
          <a:prstGeom prst="rect">
            <a:avLst/>
          </a:prstGeom>
        </p:spPr>
        <p:txBody>
          <a:bodyPr lIns="0" tIns="0" rIns="0" bIns="0" rtlCol="0" anchor="t">
            <a:spAutoFit/>
          </a:bodyPr>
          <a:lstStyle/>
          <a:p>
            <a:pPr algn="ctr">
              <a:lnSpc>
                <a:spcPts val="5677"/>
              </a:lnSpc>
            </a:pPr>
            <a:r>
              <a:rPr lang="en-US" sz="4055">
                <a:solidFill>
                  <a:srgbClr val="FFFFFF"/>
                </a:solidFill>
                <a:ea typeface="字由点字倔强黑"/>
              </a:rPr>
              <a:t>功能架构</a:t>
            </a:r>
          </a:p>
        </p:txBody>
      </p:sp>
      <p:sp>
        <p:nvSpPr>
          <p:cNvPr id="55" name="TextBox 55"/>
          <p:cNvSpPr txBox="1"/>
          <p:nvPr/>
        </p:nvSpPr>
        <p:spPr>
          <a:xfrm>
            <a:off x="13078770" y="2823686"/>
            <a:ext cx="2536604" cy="781070"/>
          </a:xfrm>
          <a:prstGeom prst="rect">
            <a:avLst/>
          </a:prstGeom>
        </p:spPr>
        <p:txBody>
          <a:bodyPr lIns="0" tIns="0" rIns="0" bIns="0" rtlCol="0" anchor="t">
            <a:spAutoFit/>
          </a:bodyPr>
          <a:lstStyle/>
          <a:p>
            <a:pPr algn="ctr">
              <a:lnSpc>
                <a:spcPts val="6387"/>
              </a:lnSpc>
            </a:pPr>
            <a:r>
              <a:rPr lang="en-US" sz="4562" spc="707">
                <a:solidFill>
                  <a:srgbClr val="FFFFFF"/>
                </a:solidFill>
                <a:latin typeface="Inndam"/>
              </a:rPr>
              <a:t>03</a:t>
            </a:r>
          </a:p>
        </p:txBody>
      </p:sp>
      <p:sp>
        <p:nvSpPr>
          <p:cNvPr id="56" name="TextBox 56"/>
          <p:cNvSpPr txBox="1"/>
          <p:nvPr/>
        </p:nvSpPr>
        <p:spPr>
          <a:xfrm>
            <a:off x="13078770" y="3691067"/>
            <a:ext cx="2536604" cy="687846"/>
          </a:xfrm>
          <a:prstGeom prst="rect">
            <a:avLst/>
          </a:prstGeom>
        </p:spPr>
        <p:txBody>
          <a:bodyPr lIns="0" tIns="0" rIns="0" bIns="0" rtlCol="0" anchor="t">
            <a:spAutoFit/>
          </a:bodyPr>
          <a:lstStyle/>
          <a:p>
            <a:pPr algn="ctr">
              <a:lnSpc>
                <a:spcPts val="5677"/>
              </a:lnSpc>
            </a:pPr>
            <a:r>
              <a:rPr lang="en-US" sz="4055">
                <a:solidFill>
                  <a:srgbClr val="FFFFFF"/>
                </a:solidFill>
                <a:ea typeface="字由点字倔强黑"/>
              </a:rPr>
              <a:t>未来展望</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555020" y="-271604"/>
            <a:ext cx="8011997" cy="4506748"/>
          </a:xfrm>
          <a:custGeom>
            <a:avLst/>
            <a:gdLst/>
            <a:ahLst/>
            <a:cxnLst/>
            <a:rect l="l" t="t" r="r" b="b"/>
            <a:pathLst>
              <a:path w="8011997" h="4506748">
                <a:moveTo>
                  <a:pt x="0" y="0"/>
                </a:moveTo>
                <a:lnTo>
                  <a:pt x="8011997" y="0"/>
                </a:lnTo>
                <a:lnTo>
                  <a:pt x="8011997" y="4506748"/>
                </a:lnTo>
                <a:lnTo>
                  <a:pt x="0" y="4506748"/>
                </a:lnTo>
                <a:lnTo>
                  <a:pt x="0" y="0"/>
                </a:lnTo>
                <a:close/>
              </a:path>
            </a:pathLst>
          </a:custGeom>
          <a:blipFill>
            <a:blip r:embed="rId2">
              <a:alphaModFix amt="52000"/>
            </a:blip>
            <a:stretch>
              <a:fillRect/>
            </a:stretch>
          </a:blipFill>
          <a:ln cap="sq">
            <a:noFill/>
            <a:prstDash val="solid"/>
            <a:miter/>
          </a:ln>
        </p:spPr>
      </p:sp>
      <p:grpSp>
        <p:nvGrpSpPr>
          <p:cNvPr id="3" name="Group 3"/>
          <p:cNvGrpSpPr/>
          <p:nvPr/>
        </p:nvGrpSpPr>
        <p:grpSpPr>
          <a:xfrm>
            <a:off x="9163050" y="2424021"/>
            <a:ext cx="7601689" cy="5181533"/>
            <a:chOff x="0" y="0"/>
            <a:chExt cx="10135585" cy="6908710"/>
          </a:xfrm>
        </p:grpSpPr>
        <p:grpSp>
          <p:nvGrpSpPr>
            <p:cNvPr id="4" name="Group 4"/>
            <p:cNvGrpSpPr/>
            <p:nvPr/>
          </p:nvGrpSpPr>
          <p:grpSpPr>
            <a:xfrm>
              <a:off x="0" y="25219"/>
              <a:ext cx="9627593" cy="6883491"/>
              <a:chOff x="0" y="0"/>
              <a:chExt cx="1820916" cy="1301910"/>
            </a:xfrm>
          </p:grpSpPr>
          <p:sp>
            <p:nvSpPr>
              <p:cNvPr id="5" name="Freeform 5"/>
              <p:cNvSpPr/>
              <p:nvPr/>
            </p:nvSpPr>
            <p:spPr>
              <a:xfrm>
                <a:off x="0" y="0"/>
                <a:ext cx="1820916" cy="1301910"/>
              </a:xfrm>
              <a:custGeom>
                <a:avLst/>
                <a:gdLst/>
                <a:ahLst/>
                <a:cxnLst/>
                <a:rect l="l" t="t" r="r" b="b"/>
                <a:pathLst>
                  <a:path w="1820916" h="1301910">
                    <a:moveTo>
                      <a:pt x="0" y="0"/>
                    </a:moveTo>
                    <a:lnTo>
                      <a:pt x="1820916" y="0"/>
                    </a:lnTo>
                    <a:lnTo>
                      <a:pt x="1820916" y="1301910"/>
                    </a:lnTo>
                    <a:lnTo>
                      <a:pt x="0" y="1301910"/>
                    </a:lnTo>
                    <a:close/>
                  </a:path>
                </a:pathLst>
              </a:custGeom>
              <a:solidFill>
                <a:srgbClr val="474747"/>
              </a:solidFill>
            </p:spPr>
          </p:sp>
          <p:sp>
            <p:nvSpPr>
              <p:cNvPr id="6" name="TextBox 6"/>
              <p:cNvSpPr txBox="1"/>
              <p:nvPr/>
            </p:nvSpPr>
            <p:spPr>
              <a:xfrm>
                <a:off x="0" y="-47625"/>
                <a:ext cx="1820916" cy="1349535"/>
              </a:xfrm>
              <a:prstGeom prst="rect">
                <a:avLst/>
              </a:prstGeom>
            </p:spPr>
            <p:txBody>
              <a:bodyPr lIns="50800" tIns="50800" rIns="50800" bIns="50800" rtlCol="0" anchor="ctr"/>
              <a:lstStyle/>
              <a:p>
                <a:pPr algn="ctr">
                  <a:lnSpc>
                    <a:spcPts val="3499"/>
                  </a:lnSpc>
                </a:pPr>
                <a:endParaRPr/>
              </a:p>
            </p:txBody>
          </p:sp>
        </p:grpSp>
        <p:sp>
          <p:nvSpPr>
            <p:cNvPr id="7" name="Freeform 7"/>
            <p:cNvSpPr/>
            <p:nvPr/>
          </p:nvSpPr>
          <p:spPr>
            <a:xfrm rot="5400000">
              <a:off x="1359441" y="-1359441"/>
              <a:ext cx="6908710" cy="9627593"/>
            </a:xfrm>
            <a:custGeom>
              <a:avLst/>
              <a:gdLst/>
              <a:ahLst/>
              <a:cxnLst/>
              <a:rect l="l" t="t" r="r" b="b"/>
              <a:pathLst>
                <a:path w="6908710" h="9627593">
                  <a:moveTo>
                    <a:pt x="0" y="0"/>
                  </a:moveTo>
                  <a:lnTo>
                    <a:pt x="6908711" y="0"/>
                  </a:lnTo>
                  <a:lnTo>
                    <a:pt x="6908711" y="9627593"/>
                  </a:lnTo>
                  <a:lnTo>
                    <a:pt x="0" y="9627593"/>
                  </a:lnTo>
                  <a:lnTo>
                    <a:pt x="0" y="0"/>
                  </a:lnTo>
                  <a:close/>
                </a:path>
              </a:pathLst>
            </a:custGeom>
            <a:blipFill>
              <a:blip r:embed="rId3">
                <a:extLst>
                  <a:ext uri="{96DAC541-7B7A-43D3-8B79-37D633B846F1}">
                    <asvg:svgBlip xmlns:asvg="http://schemas.microsoft.com/office/drawing/2016/SVG/main" r:embed="rId4"/>
                  </a:ext>
                </a:extLst>
              </a:blip>
              <a:stretch>
                <a:fillRect l="-6741" t="-5181" r="-46199" b="-4568"/>
              </a:stretch>
            </a:blipFill>
          </p:spPr>
        </p:sp>
        <p:sp>
          <p:nvSpPr>
            <p:cNvPr id="8" name="TextBox 8"/>
            <p:cNvSpPr txBox="1"/>
            <p:nvPr/>
          </p:nvSpPr>
          <p:spPr>
            <a:xfrm>
              <a:off x="909128" y="284326"/>
              <a:ext cx="9226457" cy="860480"/>
            </a:xfrm>
            <a:prstGeom prst="rect">
              <a:avLst/>
            </a:prstGeom>
          </p:spPr>
          <p:txBody>
            <a:bodyPr lIns="0" tIns="0" rIns="0" bIns="0" rtlCol="0" anchor="t">
              <a:spAutoFit/>
            </a:bodyPr>
            <a:lstStyle/>
            <a:p>
              <a:pPr algn="just">
                <a:lnSpc>
                  <a:spcPts val="5409"/>
                </a:lnSpc>
              </a:pPr>
              <a:r>
                <a:rPr lang="en-US" sz="3864">
                  <a:solidFill>
                    <a:srgbClr val="FFFFFF"/>
                  </a:solidFill>
                  <a:ea typeface="字由点字典黑 75J"/>
                </a:rPr>
                <a:t>中小型企业的财务管理之路</a:t>
              </a:r>
            </a:p>
          </p:txBody>
        </p:sp>
        <p:sp>
          <p:nvSpPr>
            <p:cNvPr id="9" name="TextBox 9"/>
            <p:cNvSpPr txBox="1"/>
            <p:nvPr/>
          </p:nvSpPr>
          <p:spPr>
            <a:xfrm>
              <a:off x="200568" y="1001932"/>
              <a:ext cx="9226457" cy="5734756"/>
            </a:xfrm>
            <a:prstGeom prst="rect">
              <a:avLst/>
            </a:prstGeom>
          </p:spPr>
          <p:txBody>
            <a:bodyPr lIns="0" tIns="0" rIns="0" bIns="0" rtlCol="0" anchor="t">
              <a:spAutoFit/>
            </a:bodyPr>
            <a:lstStyle/>
            <a:p>
              <a:pPr algn="just">
                <a:lnSpc>
                  <a:spcPts val="4323"/>
                </a:lnSpc>
              </a:pPr>
              <a:r>
                <a:rPr lang="en-US" sz="2402">
                  <a:solidFill>
                    <a:srgbClr val="FFFFFF"/>
                  </a:solidFill>
                  <a:ea typeface="字由点字倔强黑"/>
                </a:rPr>
                <a:t>当前我国越来越注重创新和创业的重要性，并出台了一系列政策支持万众创新。然而，初创企业和中小型企业在资金管理方面面临着诸多挑战。这些挑战主要源于创业者对财务知识的欠缺，以及内部控制机制的薄弱。由于人员规模较小，导致财务控制不当和会计信息失真。因此，中小企业急需高效低成本的财务管理系统来提升内部管理水平，促进企业的可持续发展。</a:t>
              </a:r>
            </a:p>
          </p:txBody>
        </p:sp>
      </p:grpSp>
      <p:grpSp>
        <p:nvGrpSpPr>
          <p:cNvPr id="10" name="Group 10"/>
          <p:cNvGrpSpPr/>
          <p:nvPr/>
        </p:nvGrpSpPr>
        <p:grpSpPr>
          <a:xfrm>
            <a:off x="1028700" y="1028700"/>
            <a:ext cx="16230600" cy="603230"/>
            <a:chOff x="0" y="0"/>
            <a:chExt cx="21640800" cy="804307"/>
          </a:xfrm>
        </p:grpSpPr>
        <p:sp>
          <p:nvSpPr>
            <p:cNvPr id="11" name="Freeform 11"/>
            <p:cNvSpPr/>
            <p:nvPr/>
          </p:nvSpPr>
          <p:spPr>
            <a:xfrm>
              <a:off x="13524087" y="77348"/>
              <a:ext cx="3545500" cy="652693"/>
            </a:xfrm>
            <a:custGeom>
              <a:avLst/>
              <a:gdLst/>
              <a:ahLst/>
              <a:cxnLst/>
              <a:rect l="l" t="t" r="r" b="b"/>
              <a:pathLst>
                <a:path w="3545500" h="652693">
                  <a:moveTo>
                    <a:pt x="0" y="0"/>
                  </a:moveTo>
                  <a:lnTo>
                    <a:pt x="3545500" y="0"/>
                  </a:lnTo>
                  <a:lnTo>
                    <a:pt x="3545500" y="652692"/>
                  </a:lnTo>
                  <a:lnTo>
                    <a:pt x="0" y="652692"/>
                  </a:lnTo>
                  <a:lnTo>
                    <a:pt x="0" y="0"/>
                  </a:lnTo>
                  <a:close/>
                </a:path>
              </a:pathLst>
            </a:custGeom>
            <a:blipFill>
              <a:blip r:embed="rId5">
                <a:extLst>
                  <a:ext uri="{96DAC541-7B7A-43D3-8B79-37D633B846F1}">
                    <asvg:svgBlip xmlns:asvg="http://schemas.microsoft.com/office/drawing/2016/SVG/main" r:embed="rId6"/>
                  </a:ext>
                </a:extLst>
              </a:blip>
              <a:stretch>
                <a:fillRect b="-65000"/>
              </a:stretch>
            </a:blipFill>
          </p:spPr>
        </p:sp>
        <p:sp>
          <p:nvSpPr>
            <p:cNvPr id="12" name="AutoShape 12"/>
            <p:cNvSpPr/>
            <p:nvPr/>
          </p:nvSpPr>
          <p:spPr>
            <a:xfrm>
              <a:off x="15575823" y="717340"/>
              <a:ext cx="6064977" cy="0"/>
            </a:xfrm>
            <a:prstGeom prst="line">
              <a:avLst/>
            </a:prstGeom>
            <a:ln w="25400" cap="flat">
              <a:solidFill>
                <a:srgbClr val="FFFFFF"/>
              </a:solidFill>
              <a:prstDash val="solid"/>
              <a:headEnd type="none" w="sm" len="sm"/>
              <a:tailEnd type="none" w="sm" len="sm"/>
            </a:ln>
          </p:spPr>
        </p:sp>
        <p:sp>
          <p:nvSpPr>
            <p:cNvPr id="13" name="Freeform 13"/>
            <p:cNvSpPr/>
            <p:nvPr/>
          </p:nvSpPr>
          <p:spPr>
            <a:xfrm flipH="1">
              <a:off x="4571213" y="77348"/>
              <a:ext cx="3545500" cy="652693"/>
            </a:xfrm>
            <a:custGeom>
              <a:avLst/>
              <a:gdLst/>
              <a:ahLst/>
              <a:cxnLst/>
              <a:rect l="l" t="t" r="r" b="b"/>
              <a:pathLst>
                <a:path w="3545500" h="652693">
                  <a:moveTo>
                    <a:pt x="3545500" y="0"/>
                  </a:moveTo>
                  <a:lnTo>
                    <a:pt x="0" y="0"/>
                  </a:lnTo>
                  <a:lnTo>
                    <a:pt x="0" y="652692"/>
                  </a:lnTo>
                  <a:lnTo>
                    <a:pt x="3545500" y="652692"/>
                  </a:lnTo>
                  <a:lnTo>
                    <a:pt x="3545500" y="0"/>
                  </a:lnTo>
                  <a:close/>
                </a:path>
              </a:pathLst>
            </a:custGeom>
            <a:blipFill>
              <a:blip r:embed="rId5">
                <a:extLst>
                  <a:ext uri="{96DAC541-7B7A-43D3-8B79-37D633B846F1}">
                    <asvg:svgBlip xmlns:asvg="http://schemas.microsoft.com/office/drawing/2016/SVG/main" r:embed="rId6"/>
                  </a:ext>
                </a:extLst>
              </a:blip>
              <a:stretch>
                <a:fillRect b="-65000"/>
              </a:stretch>
            </a:blipFill>
          </p:spPr>
        </p:sp>
        <p:sp>
          <p:nvSpPr>
            <p:cNvPr id="14" name="AutoShape 14"/>
            <p:cNvSpPr/>
            <p:nvPr/>
          </p:nvSpPr>
          <p:spPr>
            <a:xfrm>
              <a:off x="0" y="717340"/>
              <a:ext cx="6064977" cy="0"/>
            </a:xfrm>
            <a:prstGeom prst="line">
              <a:avLst/>
            </a:prstGeom>
            <a:ln w="25400" cap="flat">
              <a:solidFill>
                <a:srgbClr val="FFFFFF"/>
              </a:solidFill>
              <a:prstDash val="solid"/>
              <a:headEnd type="none" w="sm" len="sm"/>
              <a:tailEnd type="none" w="sm" len="sm"/>
            </a:ln>
          </p:spPr>
        </p:sp>
        <p:sp>
          <p:nvSpPr>
            <p:cNvPr id="15" name="TextBox 15"/>
            <p:cNvSpPr txBox="1"/>
            <p:nvPr/>
          </p:nvSpPr>
          <p:spPr>
            <a:xfrm>
              <a:off x="8167513" y="-85725"/>
              <a:ext cx="5305773" cy="890032"/>
            </a:xfrm>
            <a:prstGeom prst="rect">
              <a:avLst/>
            </a:prstGeom>
          </p:spPr>
          <p:txBody>
            <a:bodyPr lIns="0" tIns="0" rIns="0" bIns="0" rtlCol="0" anchor="t">
              <a:spAutoFit/>
            </a:bodyPr>
            <a:lstStyle/>
            <a:p>
              <a:pPr algn="ctr">
                <a:lnSpc>
                  <a:spcPts val="5600"/>
                </a:lnSpc>
              </a:pPr>
              <a:r>
                <a:rPr lang="en-US" sz="4000">
                  <a:solidFill>
                    <a:srgbClr val="FFFFFF"/>
                  </a:solidFill>
                  <a:ea typeface="字由点字倔强黑"/>
                </a:rPr>
                <a:t>项目背景</a:t>
              </a:r>
            </a:p>
          </p:txBody>
        </p:sp>
      </p:grpSp>
      <p:grpSp>
        <p:nvGrpSpPr>
          <p:cNvPr id="16" name="Group 16"/>
          <p:cNvGrpSpPr/>
          <p:nvPr/>
        </p:nvGrpSpPr>
        <p:grpSpPr>
          <a:xfrm>
            <a:off x="1998564" y="1631930"/>
            <a:ext cx="4882185" cy="2930746"/>
            <a:chOff x="0" y="0"/>
            <a:chExt cx="6509580" cy="3907662"/>
          </a:xfrm>
        </p:grpSpPr>
        <p:sp>
          <p:nvSpPr>
            <p:cNvPr id="17" name="Freeform 17"/>
            <p:cNvSpPr/>
            <p:nvPr/>
          </p:nvSpPr>
          <p:spPr>
            <a:xfrm rot="-5306375">
              <a:off x="2265901" y="2095999"/>
              <a:ext cx="979575" cy="936719"/>
            </a:xfrm>
            <a:custGeom>
              <a:avLst/>
              <a:gdLst/>
              <a:ahLst/>
              <a:cxnLst/>
              <a:rect l="l" t="t" r="r" b="b"/>
              <a:pathLst>
                <a:path w="979575" h="936719">
                  <a:moveTo>
                    <a:pt x="0" y="0"/>
                  </a:moveTo>
                  <a:lnTo>
                    <a:pt x="979575" y="0"/>
                  </a:lnTo>
                  <a:lnTo>
                    <a:pt x="979575" y="936719"/>
                  </a:lnTo>
                  <a:lnTo>
                    <a:pt x="0" y="93671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18" name="Freeform 18"/>
            <p:cNvSpPr/>
            <p:nvPr/>
          </p:nvSpPr>
          <p:spPr>
            <a:xfrm>
              <a:off x="1807875" y="906584"/>
              <a:ext cx="2888537" cy="3001078"/>
            </a:xfrm>
            <a:custGeom>
              <a:avLst/>
              <a:gdLst/>
              <a:ahLst/>
              <a:cxnLst/>
              <a:rect l="l" t="t" r="r" b="b"/>
              <a:pathLst>
                <a:path w="2888537" h="3001078">
                  <a:moveTo>
                    <a:pt x="0" y="0"/>
                  </a:moveTo>
                  <a:lnTo>
                    <a:pt x="2888537" y="0"/>
                  </a:lnTo>
                  <a:lnTo>
                    <a:pt x="2888537" y="3001078"/>
                  </a:lnTo>
                  <a:lnTo>
                    <a:pt x="0" y="3001078"/>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19" name="AutoShape 19"/>
            <p:cNvSpPr/>
            <p:nvPr/>
          </p:nvSpPr>
          <p:spPr>
            <a:xfrm flipV="1">
              <a:off x="1813168" y="3053964"/>
              <a:ext cx="929183" cy="239652"/>
            </a:xfrm>
            <a:prstGeom prst="line">
              <a:avLst/>
            </a:prstGeom>
            <a:ln w="39624" cap="flat">
              <a:solidFill>
                <a:srgbClr val="FFFFFF"/>
              </a:solidFill>
              <a:prstDash val="solid"/>
              <a:headEnd type="oval" w="lg" len="lg"/>
              <a:tailEnd type="oval" w="lg" len="lg"/>
            </a:ln>
          </p:spPr>
        </p:sp>
        <p:grpSp>
          <p:nvGrpSpPr>
            <p:cNvPr id="20" name="Group 20"/>
            <p:cNvGrpSpPr/>
            <p:nvPr/>
          </p:nvGrpSpPr>
          <p:grpSpPr>
            <a:xfrm>
              <a:off x="4696412" y="1670041"/>
              <a:ext cx="1813168" cy="906584"/>
              <a:chOff x="0" y="0"/>
              <a:chExt cx="812800" cy="406400"/>
            </a:xfrm>
          </p:grpSpPr>
          <p:sp>
            <p:nvSpPr>
              <p:cNvPr id="21" name="Freeform 21"/>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434546"/>
              </a:solidFill>
              <a:ln cap="sq">
                <a:noFill/>
                <a:prstDash val="solid"/>
                <a:miter/>
              </a:ln>
            </p:spPr>
          </p:sp>
          <p:sp>
            <p:nvSpPr>
              <p:cNvPr id="22" name="TextBox 22"/>
              <p:cNvSpPr txBox="1"/>
              <p:nvPr/>
            </p:nvSpPr>
            <p:spPr>
              <a:xfrm>
                <a:off x="0" y="-114300"/>
                <a:ext cx="812800" cy="520700"/>
              </a:xfrm>
              <a:prstGeom prst="rect">
                <a:avLst/>
              </a:prstGeom>
            </p:spPr>
            <p:txBody>
              <a:bodyPr lIns="50800" tIns="50800" rIns="50800" bIns="50800" rtlCol="0" anchor="ctr"/>
              <a:lstStyle/>
              <a:p>
                <a:pPr marL="0" lvl="0" indent="0" algn="ctr">
                  <a:lnSpc>
                    <a:spcPts val="3509"/>
                  </a:lnSpc>
                  <a:spcBef>
                    <a:spcPct val="0"/>
                  </a:spcBef>
                </a:pPr>
                <a:r>
                  <a:rPr lang="en-US" sz="1949" u="none" strike="noStrike">
                    <a:solidFill>
                      <a:srgbClr val="EFEFEF"/>
                    </a:solidFill>
                    <a:ea typeface="字由点字倔强黑"/>
                  </a:rPr>
                  <a:t>资金问题</a:t>
                </a:r>
              </a:p>
            </p:txBody>
          </p:sp>
        </p:grpSp>
        <p:grpSp>
          <p:nvGrpSpPr>
            <p:cNvPr id="23" name="Group 23"/>
            <p:cNvGrpSpPr/>
            <p:nvPr/>
          </p:nvGrpSpPr>
          <p:grpSpPr>
            <a:xfrm>
              <a:off x="906584" y="0"/>
              <a:ext cx="1813168" cy="906584"/>
              <a:chOff x="0" y="0"/>
              <a:chExt cx="812800" cy="406400"/>
            </a:xfrm>
          </p:grpSpPr>
          <p:sp>
            <p:nvSpPr>
              <p:cNvPr id="24" name="Freeform 24"/>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434546"/>
              </a:solidFill>
              <a:ln cap="sq">
                <a:noFill/>
                <a:prstDash val="solid"/>
                <a:miter/>
              </a:ln>
            </p:spPr>
          </p:sp>
          <p:sp>
            <p:nvSpPr>
              <p:cNvPr id="25" name="TextBox 25"/>
              <p:cNvSpPr txBox="1"/>
              <p:nvPr/>
            </p:nvSpPr>
            <p:spPr>
              <a:xfrm>
                <a:off x="0" y="-114300"/>
                <a:ext cx="812800" cy="520700"/>
              </a:xfrm>
              <a:prstGeom prst="rect">
                <a:avLst/>
              </a:prstGeom>
            </p:spPr>
            <p:txBody>
              <a:bodyPr lIns="50800" tIns="50800" rIns="50800" bIns="50800" rtlCol="0" anchor="ctr"/>
              <a:lstStyle/>
              <a:p>
                <a:pPr marL="0" lvl="0" indent="0" algn="ctr">
                  <a:lnSpc>
                    <a:spcPts val="3509"/>
                  </a:lnSpc>
                  <a:spcBef>
                    <a:spcPct val="0"/>
                  </a:spcBef>
                </a:pPr>
                <a:r>
                  <a:rPr lang="en-US" sz="1949" u="none" strike="noStrike">
                    <a:solidFill>
                      <a:srgbClr val="EFEFEF"/>
                    </a:solidFill>
                    <a:ea typeface="字由点字倔强黑"/>
                  </a:rPr>
                  <a:t>产品问题</a:t>
                </a:r>
              </a:p>
            </p:txBody>
          </p:sp>
        </p:grpSp>
        <p:grpSp>
          <p:nvGrpSpPr>
            <p:cNvPr id="26" name="Group 26"/>
            <p:cNvGrpSpPr/>
            <p:nvPr/>
          </p:nvGrpSpPr>
          <p:grpSpPr>
            <a:xfrm>
              <a:off x="0" y="2840325"/>
              <a:ext cx="1813168" cy="906584"/>
              <a:chOff x="0" y="0"/>
              <a:chExt cx="812800" cy="406400"/>
            </a:xfrm>
          </p:grpSpPr>
          <p:sp>
            <p:nvSpPr>
              <p:cNvPr id="27" name="Freeform 27"/>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434546"/>
              </a:solidFill>
              <a:ln cap="sq">
                <a:noFill/>
                <a:prstDash val="solid"/>
                <a:miter/>
              </a:ln>
            </p:spPr>
          </p:sp>
          <p:sp>
            <p:nvSpPr>
              <p:cNvPr id="28" name="TextBox 28"/>
              <p:cNvSpPr txBox="1"/>
              <p:nvPr/>
            </p:nvSpPr>
            <p:spPr>
              <a:xfrm>
                <a:off x="0" y="-114300"/>
                <a:ext cx="812800" cy="520700"/>
              </a:xfrm>
              <a:prstGeom prst="rect">
                <a:avLst/>
              </a:prstGeom>
            </p:spPr>
            <p:txBody>
              <a:bodyPr lIns="50800" tIns="50800" rIns="50800" bIns="50800" rtlCol="0" anchor="ctr"/>
              <a:lstStyle/>
              <a:p>
                <a:pPr marL="0" lvl="0" indent="0" algn="ctr">
                  <a:lnSpc>
                    <a:spcPts val="3509"/>
                  </a:lnSpc>
                  <a:spcBef>
                    <a:spcPct val="0"/>
                  </a:spcBef>
                </a:pPr>
                <a:r>
                  <a:rPr lang="en-US" sz="1949" u="none" strike="noStrike">
                    <a:solidFill>
                      <a:srgbClr val="EFEFEF"/>
                    </a:solidFill>
                    <a:ea typeface="字由点字倔强黑"/>
                  </a:rPr>
                  <a:t>市场定位</a:t>
                </a:r>
              </a:p>
            </p:txBody>
          </p:sp>
        </p:grpSp>
        <p:grpSp>
          <p:nvGrpSpPr>
            <p:cNvPr id="29" name="Group 29"/>
            <p:cNvGrpSpPr/>
            <p:nvPr/>
          </p:nvGrpSpPr>
          <p:grpSpPr>
            <a:xfrm>
              <a:off x="4428867" y="9824"/>
              <a:ext cx="1813168" cy="906584"/>
              <a:chOff x="0" y="0"/>
              <a:chExt cx="812800" cy="406400"/>
            </a:xfrm>
          </p:grpSpPr>
          <p:sp>
            <p:nvSpPr>
              <p:cNvPr id="30" name="Freeform 30"/>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434546"/>
              </a:solidFill>
              <a:ln cap="sq">
                <a:noFill/>
                <a:prstDash val="solid"/>
                <a:miter/>
              </a:ln>
            </p:spPr>
          </p:sp>
          <p:sp>
            <p:nvSpPr>
              <p:cNvPr id="31" name="TextBox 31"/>
              <p:cNvSpPr txBox="1"/>
              <p:nvPr/>
            </p:nvSpPr>
            <p:spPr>
              <a:xfrm>
                <a:off x="0" y="-114300"/>
                <a:ext cx="812800" cy="520700"/>
              </a:xfrm>
              <a:prstGeom prst="rect">
                <a:avLst/>
              </a:prstGeom>
            </p:spPr>
            <p:txBody>
              <a:bodyPr lIns="50800" tIns="50800" rIns="50800" bIns="50800" rtlCol="0" anchor="ctr"/>
              <a:lstStyle/>
              <a:p>
                <a:pPr marL="0" lvl="0" indent="0" algn="ctr">
                  <a:lnSpc>
                    <a:spcPts val="3509"/>
                  </a:lnSpc>
                  <a:spcBef>
                    <a:spcPct val="0"/>
                  </a:spcBef>
                </a:pPr>
                <a:r>
                  <a:rPr lang="en-US" sz="1949" u="none" strike="noStrike">
                    <a:solidFill>
                      <a:srgbClr val="EFEFEF"/>
                    </a:solidFill>
                    <a:ea typeface="字由点字倔强黑"/>
                  </a:rPr>
                  <a:t>其他</a:t>
                </a:r>
              </a:p>
            </p:txBody>
          </p:sp>
        </p:grpSp>
        <p:sp>
          <p:nvSpPr>
            <p:cNvPr id="32" name="AutoShape 32"/>
            <p:cNvSpPr/>
            <p:nvPr/>
          </p:nvSpPr>
          <p:spPr>
            <a:xfrm flipV="1">
              <a:off x="3585453" y="728266"/>
              <a:ext cx="1278079" cy="356636"/>
            </a:xfrm>
            <a:prstGeom prst="line">
              <a:avLst/>
            </a:prstGeom>
            <a:ln w="29718" cap="flat">
              <a:solidFill>
                <a:srgbClr val="FFFFFF"/>
              </a:solidFill>
              <a:prstDash val="solid"/>
              <a:headEnd type="oval" w="lg" len="lg"/>
              <a:tailEnd type="oval" w="lg" len="lg"/>
            </a:ln>
          </p:spPr>
        </p:sp>
        <p:sp>
          <p:nvSpPr>
            <p:cNvPr id="33" name="AutoShape 33"/>
            <p:cNvSpPr/>
            <p:nvPr/>
          </p:nvSpPr>
          <p:spPr>
            <a:xfrm flipV="1">
              <a:off x="4057373" y="2559060"/>
              <a:ext cx="1278079" cy="356636"/>
            </a:xfrm>
            <a:prstGeom prst="line">
              <a:avLst/>
            </a:prstGeom>
            <a:ln w="29718" cap="flat">
              <a:solidFill>
                <a:srgbClr val="FFFFFF"/>
              </a:solidFill>
              <a:prstDash val="solid"/>
              <a:headEnd type="oval" w="lg" len="lg"/>
              <a:tailEnd type="oval" w="lg" len="lg"/>
            </a:ln>
          </p:spPr>
        </p:sp>
        <p:sp>
          <p:nvSpPr>
            <p:cNvPr id="34" name="AutoShape 34"/>
            <p:cNvSpPr/>
            <p:nvPr/>
          </p:nvSpPr>
          <p:spPr>
            <a:xfrm>
              <a:off x="1822992" y="916408"/>
              <a:ext cx="938263" cy="938263"/>
            </a:xfrm>
            <a:prstGeom prst="line">
              <a:avLst/>
            </a:prstGeom>
            <a:ln w="29718" cap="flat">
              <a:solidFill>
                <a:srgbClr val="FFFFFF"/>
              </a:solidFill>
              <a:prstDash val="solid"/>
              <a:headEnd type="oval" w="lg" len="lg"/>
              <a:tailEnd type="oval" w="lg" len="lg"/>
            </a:ln>
          </p:spPr>
        </p:sp>
      </p:grpSp>
      <p:sp>
        <p:nvSpPr>
          <p:cNvPr id="35" name="Freeform 35"/>
          <p:cNvSpPr/>
          <p:nvPr/>
        </p:nvSpPr>
        <p:spPr>
          <a:xfrm>
            <a:off x="11368875" y="6351031"/>
            <a:ext cx="5890425" cy="3159354"/>
          </a:xfrm>
          <a:custGeom>
            <a:avLst/>
            <a:gdLst/>
            <a:ahLst/>
            <a:cxnLst/>
            <a:rect l="l" t="t" r="r" b="b"/>
            <a:pathLst>
              <a:path w="5890425" h="3159354">
                <a:moveTo>
                  <a:pt x="0" y="0"/>
                </a:moveTo>
                <a:lnTo>
                  <a:pt x="5890425" y="0"/>
                </a:lnTo>
                <a:lnTo>
                  <a:pt x="5890425" y="3159354"/>
                </a:lnTo>
                <a:lnTo>
                  <a:pt x="0" y="3159354"/>
                </a:lnTo>
                <a:lnTo>
                  <a:pt x="0" y="0"/>
                </a:lnTo>
                <a:close/>
              </a:path>
            </a:pathLst>
          </a:custGeom>
          <a:blipFill>
            <a:blip r:embed="rId11">
              <a:extLst>
                <a:ext uri="{96DAC541-7B7A-43D3-8B79-37D633B846F1}">
                  <asvg:svgBlip xmlns:asvg="http://schemas.microsoft.com/office/drawing/2016/SVG/main" r:embed="rId12"/>
                </a:ext>
              </a:extLst>
            </a:blip>
            <a:stretch>
              <a:fillRect l="-50319" t="-266955"/>
            </a:stretch>
          </a:blipFill>
        </p:spPr>
      </p:sp>
      <p:grpSp>
        <p:nvGrpSpPr>
          <p:cNvPr id="36" name="Group 36"/>
          <p:cNvGrpSpPr/>
          <p:nvPr/>
        </p:nvGrpSpPr>
        <p:grpSpPr>
          <a:xfrm>
            <a:off x="3583789" y="4883458"/>
            <a:ext cx="1712346" cy="1595252"/>
            <a:chOff x="0" y="0"/>
            <a:chExt cx="891391" cy="830436"/>
          </a:xfrm>
        </p:grpSpPr>
        <p:sp>
          <p:nvSpPr>
            <p:cNvPr id="37" name="Freeform 37"/>
            <p:cNvSpPr/>
            <p:nvPr/>
          </p:nvSpPr>
          <p:spPr>
            <a:xfrm>
              <a:off x="0" y="0"/>
              <a:ext cx="891391" cy="830436"/>
            </a:xfrm>
            <a:custGeom>
              <a:avLst/>
              <a:gdLst/>
              <a:ahLst/>
              <a:cxnLst/>
              <a:rect l="l" t="t" r="r" b="b"/>
              <a:pathLst>
                <a:path w="891391" h="830436">
                  <a:moveTo>
                    <a:pt x="0" y="0"/>
                  </a:moveTo>
                  <a:lnTo>
                    <a:pt x="891391" y="0"/>
                  </a:lnTo>
                  <a:lnTo>
                    <a:pt x="891391" y="830436"/>
                  </a:lnTo>
                  <a:lnTo>
                    <a:pt x="0" y="830436"/>
                  </a:lnTo>
                  <a:close/>
                </a:path>
              </a:pathLst>
            </a:custGeom>
            <a:solidFill>
              <a:srgbClr val="434546"/>
            </a:solidFill>
            <a:ln cap="sq">
              <a:noFill/>
              <a:prstDash val="solid"/>
              <a:miter/>
            </a:ln>
          </p:spPr>
        </p:sp>
        <p:sp>
          <p:nvSpPr>
            <p:cNvPr id="38" name="TextBox 38"/>
            <p:cNvSpPr txBox="1"/>
            <p:nvPr/>
          </p:nvSpPr>
          <p:spPr>
            <a:xfrm>
              <a:off x="0" y="-152400"/>
              <a:ext cx="891391" cy="982836"/>
            </a:xfrm>
            <a:prstGeom prst="rect">
              <a:avLst/>
            </a:prstGeom>
          </p:spPr>
          <p:txBody>
            <a:bodyPr lIns="25702" tIns="25702" rIns="25702" bIns="25702" rtlCol="0" anchor="ctr"/>
            <a:lstStyle/>
            <a:p>
              <a:pPr marL="0" lvl="0" indent="0" algn="ctr">
                <a:lnSpc>
                  <a:spcPts val="4500"/>
                </a:lnSpc>
                <a:spcBef>
                  <a:spcPct val="0"/>
                </a:spcBef>
              </a:pPr>
              <a:r>
                <a:rPr lang="en-US" sz="2500" u="none" strike="noStrike">
                  <a:solidFill>
                    <a:srgbClr val="EFEFEF"/>
                  </a:solidFill>
                  <a:ea typeface="字由点字倔强黑"/>
                </a:rPr>
                <a:t>小型企业面对的问题</a:t>
              </a:r>
            </a:p>
          </p:txBody>
        </p:sp>
      </p:grpSp>
      <p:grpSp>
        <p:nvGrpSpPr>
          <p:cNvPr id="39" name="Group 39"/>
          <p:cNvGrpSpPr/>
          <p:nvPr/>
        </p:nvGrpSpPr>
        <p:grpSpPr>
          <a:xfrm>
            <a:off x="5432913" y="7852331"/>
            <a:ext cx="1444194" cy="1645029"/>
            <a:chOff x="0" y="0"/>
            <a:chExt cx="751800" cy="856348"/>
          </a:xfrm>
        </p:grpSpPr>
        <p:sp>
          <p:nvSpPr>
            <p:cNvPr id="40" name="Freeform 40"/>
            <p:cNvSpPr/>
            <p:nvPr/>
          </p:nvSpPr>
          <p:spPr>
            <a:xfrm>
              <a:off x="0" y="0"/>
              <a:ext cx="751800" cy="856348"/>
            </a:xfrm>
            <a:custGeom>
              <a:avLst/>
              <a:gdLst/>
              <a:ahLst/>
              <a:cxnLst/>
              <a:rect l="l" t="t" r="r" b="b"/>
              <a:pathLst>
                <a:path w="751800" h="856348">
                  <a:moveTo>
                    <a:pt x="0" y="0"/>
                  </a:moveTo>
                  <a:lnTo>
                    <a:pt x="751800" y="0"/>
                  </a:lnTo>
                  <a:lnTo>
                    <a:pt x="751800" y="856348"/>
                  </a:lnTo>
                  <a:lnTo>
                    <a:pt x="0" y="856348"/>
                  </a:lnTo>
                  <a:close/>
                </a:path>
              </a:pathLst>
            </a:custGeom>
            <a:solidFill>
              <a:srgbClr val="434546"/>
            </a:solidFill>
            <a:ln cap="sq">
              <a:noFill/>
              <a:prstDash val="solid"/>
              <a:miter/>
            </a:ln>
          </p:spPr>
        </p:sp>
        <p:sp>
          <p:nvSpPr>
            <p:cNvPr id="41" name="TextBox 41"/>
            <p:cNvSpPr txBox="1"/>
            <p:nvPr/>
          </p:nvSpPr>
          <p:spPr>
            <a:xfrm>
              <a:off x="0" y="-152400"/>
              <a:ext cx="751800" cy="1008748"/>
            </a:xfrm>
            <a:prstGeom prst="rect">
              <a:avLst/>
            </a:prstGeom>
          </p:spPr>
          <p:txBody>
            <a:bodyPr lIns="25702" tIns="25702" rIns="25702" bIns="25702" rtlCol="0" anchor="ctr"/>
            <a:lstStyle/>
            <a:p>
              <a:pPr marL="0" lvl="0" indent="0" algn="ctr">
                <a:lnSpc>
                  <a:spcPts val="4500"/>
                </a:lnSpc>
                <a:spcBef>
                  <a:spcPct val="0"/>
                </a:spcBef>
              </a:pPr>
              <a:r>
                <a:rPr lang="en-US" sz="2500" u="none" strike="noStrike">
                  <a:solidFill>
                    <a:srgbClr val="EFEFEF"/>
                  </a:solidFill>
                  <a:ea typeface="字由点字倔强黑"/>
                </a:rPr>
                <a:t>跨公司项目存在纠纷</a:t>
              </a:r>
            </a:p>
          </p:txBody>
        </p:sp>
      </p:grpSp>
      <p:sp>
        <p:nvSpPr>
          <p:cNvPr id="42" name="AutoShape 42"/>
          <p:cNvSpPr/>
          <p:nvPr/>
        </p:nvSpPr>
        <p:spPr>
          <a:xfrm>
            <a:off x="7884952" y="7024847"/>
            <a:ext cx="13755" cy="803584"/>
          </a:xfrm>
          <a:prstGeom prst="line">
            <a:avLst/>
          </a:prstGeom>
          <a:ln w="19050" cap="flat">
            <a:solidFill>
              <a:srgbClr val="FFFFFF"/>
            </a:solidFill>
            <a:prstDash val="solid"/>
            <a:headEnd type="none" w="sm" len="sm"/>
            <a:tailEnd type="none" w="sm" len="sm"/>
          </a:ln>
        </p:spPr>
      </p:sp>
      <p:sp>
        <p:nvSpPr>
          <p:cNvPr id="43" name="AutoShape 43"/>
          <p:cNvSpPr/>
          <p:nvPr/>
        </p:nvSpPr>
        <p:spPr>
          <a:xfrm flipH="1">
            <a:off x="1003885" y="7035720"/>
            <a:ext cx="8100" cy="816610"/>
          </a:xfrm>
          <a:prstGeom prst="line">
            <a:avLst/>
          </a:prstGeom>
          <a:ln w="19050" cap="flat">
            <a:solidFill>
              <a:srgbClr val="FFFFFF"/>
            </a:solidFill>
            <a:prstDash val="solid"/>
            <a:headEnd type="none" w="sm" len="sm"/>
            <a:tailEnd type="none" w="sm" len="sm"/>
          </a:ln>
        </p:spPr>
      </p:sp>
      <p:sp>
        <p:nvSpPr>
          <p:cNvPr id="44" name="AutoShape 44"/>
          <p:cNvSpPr/>
          <p:nvPr/>
        </p:nvSpPr>
        <p:spPr>
          <a:xfrm>
            <a:off x="2724304" y="7035720"/>
            <a:ext cx="0" cy="803584"/>
          </a:xfrm>
          <a:prstGeom prst="line">
            <a:avLst/>
          </a:prstGeom>
          <a:ln w="19050" cap="flat">
            <a:solidFill>
              <a:srgbClr val="FFFFFF"/>
            </a:solidFill>
            <a:prstDash val="solid"/>
            <a:headEnd type="none" w="sm" len="sm"/>
            <a:tailEnd type="none" w="sm" len="sm"/>
          </a:ln>
        </p:spPr>
      </p:sp>
      <p:sp>
        <p:nvSpPr>
          <p:cNvPr id="45" name="AutoShape 45"/>
          <p:cNvSpPr/>
          <p:nvPr/>
        </p:nvSpPr>
        <p:spPr>
          <a:xfrm>
            <a:off x="4434592" y="7035720"/>
            <a:ext cx="0" cy="803584"/>
          </a:xfrm>
          <a:prstGeom prst="line">
            <a:avLst/>
          </a:prstGeom>
          <a:ln w="19050" cap="flat">
            <a:solidFill>
              <a:srgbClr val="FFFFFF"/>
            </a:solidFill>
            <a:prstDash val="solid"/>
            <a:headEnd type="none" w="sm" len="sm"/>
            <a:tailEnd type="none" w="sm" len="sm"/>
          </a:ln>
        </p:spPr>
      </p:sp>
      <p:sp>
        <p:nvSpPr>
          <p:cNvPr id="46" name="AutoShape 46"/>
          <p:cNvSpPr/>
          <p:nvPr/>
        </p:nvSpPr>
        <p:spPr>
          <a:xfrm flipH="1">
            <a:off x="6164532" y="7024593"/>
            <a:ext cx="21487" cy="803584"/>
          </a:xfrm>
          <a:prstGeom prst="line">
            <a:avLst/>
          </a:prstGeom>
          <a:ln w="19050" cap="flat">
            <a:solidFill>
              <a:srgbClr val="FFFFFF"/>
            </a:solidFill>
            <a:prstDash val="solid"/>
            <a:headEnd type="none" w="sm" len="sm"/>
            <a:tailEnd type="none" w="sm" len="sm"/>
          </a:ln>
        </p:spPr>
      </p:sp>
      <p:sp>
        <p:nvSpPr>
          <p:cNvPr id="47" name="AutoShape 47"/>
          <p:cNvSpPr/>
          <p:nvPr/>
        </p:nvSpPr>
        <p:spPr>
          <a:xfrm flipV="1">
            <a:off x="1011985" y="7014974"/>
            <a:ext cx="6892725" cy="0"/>
          </a:xfrm>
          <a:prstGeom prst="line">
            <a:avLst/>
          </a:prstGeom>
          <a:ln w="19050" cap="flat">
            <a:solidFill>
              <a:srgbClr val="FFFFFF"/>
            </a:solidFill>
            <a:prstDash val="solid"/>
            <a:headEnd type="none" w="sm" len="sm"/>
            <a:tailEnd type="none" w="sm" len="sm"/>
          </a:ln>
        </p:spPr>
      </p:sp>
      <p:sp>
        <p:nvSpPr>
          <p:cNvPr id="48" name="AutoShape 48"/>
          <p:cNvSpPr/>
          <p:nvPr/>
        </p:nvSpPr>
        <p:spPr>
          <a:xfrm flipH="1">
            <a:off x="4434592" y="6478710"/>
            <a:ext cx="5371" cy="545789"/>
          </a:xfrm>
          <a:prstGeom prst="line">
            <a:avLst/>
          </a:prstGeom>
          <a:ln w="19050" cap="flat">
            <a:solidFill>
              <a:srgbClr val="FFFFFF"/>
            </a:solidFill>
            <a:prstDash val="solid"/>
            <a:headEnd type="none" w="sm" len="sm"/>
            <a:tailEnd type="none" w="sm" len="sm"/>
          </a:ln>
        </p:spPr>
      </p:sp>
      <p:grpSp>
        <p:nvGrpSpPr>
          <p:cNvPr id="49" name="Group 49"/>
          <p:cNvGrpSpPr/>
          <p:nvPr/>
        </p:nvGrpSpPr>
        <p:grpSpPr>
          <a:xfrm>
            <a:off x="3712495" y="7839305"/>
            <a:ext cx="1444194" cy="1658055"/>
            <a:chOff x="0" y="0"/>
            <a:chExt cx="751800" cy="863129"/>
          </a:xfrm>
        </p:grpSpPr>
        <p:sp>
          <p:nvSpPr>
            <p:cNvPr id="50" name="Freeform 50"/>
            <p:cNvSpPr/>
            <p:nvPr/>
          </p:nvSpPr>
          <p:spPr>
            <a:xfrm>
              <a:off x="0" y="0"/>
              <a:ext cx="751800" cy="863129"/>
            </a:xfrm>
            <a:custGeom>
              <a:avLst/>
              <a:gdLst/>
              <a:ahLst/>
              <a:cxnLst/>
              <a:rect l="l" t="t" r="r" b="b"/>
              <a:pathLst>
                <a:path w="751800" h="863129">
                  <a:moveTo>
                    <a:pt x="0" y="0"/>
                  </a:moveTo>
                  <a:lnTo>
                    <a:pt x="751800" y="0"/>
                  </a:lnTo>
                  <a:lnTo>
                    <a:pt x="751800" y="863129"/>
                  </a:lnTo>
                  <a:lnTo>
                    <a:pt x="0" y="863129"/>
                  </a:lnTo>
                  <a:close/>
                </a:path>
              </a:pathLst>
            </a:custGeom>
            <a:solidFill>
              <a:srgbClr val="434546"/>
            </a:solidFill>
            <a:ln cap="sq">
              <a:noFill/>
              <a:prstDash val="solid"/>
              <a:miter/>
            </a:ln>
          </p:spPr>
        </p:sp>
        <p:sp>
          <p:nvSpPr>
            <p:cNvPr id="51" name="TextBox 51"/>
            <p:cNvSpPr txBox="1"/>
            <p:nvPr/>
          </p:nvSpPr>
          <p:spPr>
            <a:xfrm>
              <a:off x="0" y="-152400"/>
              <a:ext cx="751800" cy="1015529"/>
            </a:xfrm>
            <a:prstGeom prst="rect">
              <a:avLst/>
            </a:prstGeom>
          </p:spPr>
          <p:txBody>
            <a:bodyPr lIns="25702" tIns="25702" rIns="25702" bIns="25702" rtlCol="0" anchor="ctr"/>
            <a:lstStyle/>
            <a:p>
              <a:pPr marL="0" lvl="0" indent="0" algn="ctr">
                <a:lnSpc>
                  <a:spcPts val="4500"/>
                </a:lnSpc>
                <a:spcBef>
                  <a:spcPct val="0"/>
                </a:spcBef>
              </a:pPr>
              <a:r>
                <a:rPr lang="en-US" sz="2500">
                  <a:solidFill>
                    <a:srgbClr val="EFEFEF"/>
                  </a:solidFill>
                  <a:ea typeface="字由点字倔强黑"/>
                </a:rPr>
                <a:t>人才和管理困难</a:t>
              </a:r>
            </a:p>
          </p:txBody>
        </p:sp>
      </p:grpSp>
      <p:grpSp>
        <p:nvGrpSpPr>
          <p:cNvPr id="52" name="Group 52"/>
          <p:cNvGrpSpPr/>
          <p:nvPr/>
        </p:nvGrpSpPr>
        <p:grpSpPr>
          <a:xfrm>
            <a:off x="7153332" y="7852331"/>
            <a:ext cx="1444194" cy="1658055"/>
            <a:chOff x="0" y="0"/>
            <a:chExt cx="751800" cy="863129"/>
          </a:xfrm>
        </p:grpSpPr>
        <p:sp>
          <p:nvSpPr>
            <p:cNvPr id="53" name="Freeform 53"/>
            <p:cNvSpPr/>
            <p:nvPr/>
          </p:nvSpPr>
          <p:spPr>
            <a:xfrm>
              <a:off x="0" y="0"/>
              <a:ext cx="751800" cy="863129"/>
            </a:xfrm>
            <a:custGeom>
              <a:avLst/>
              <a:gdLst/>
              <a:ahLst/>
              <a:cxnLst/>
              <a:rect l="l" t="t" r="r" b="b"/>
              <a:pathLst>
                <a:path w="751800" h="863129">
                  <a:moveTo>
                    <a:pt x="0" y="0"/>
                  </a:moveTo>
                  <a:lnTo>
                    <a:pt x="751800" y="0"/>
                  </a:lnTo>
                  <a:lnTo>
                    <a:pt x="751800" y="863129"/>
                  </a:lnTo>
                  <a:lnTo>
                    <a:pt x="0" y="863129"/>
                  </a:lnTo>
                  <a:close/>
                </a:path>
              </a:pathLst>
            </a:custGeom>
            <a:solidFill>
              <a:srgbClr val="434546"/>
            </a:solidFill>
            <a:ln cap="sq">
              <a:noFill/>
              <a:prstDash val="solid"/>
              <a:miter/>
            </a:ln>
          </p:spPr>
        </p:sp>
        <p:sp>
          <p:nvSpPr>
            <p:cNvPr id="54" name="TextBox 54"/>
            <p:cNvSpPr txBox="1"/>
            <p:nvPr/>
          </p:nvSpPr>
          <p:spPr>
            <a:xfrm>
              <a:off x="0" y="-152400"/>
              <a:ext cx="751800" cy="1015529"/>
            </a:xfrm>
            <a:prstGeom prst="rect">
              <a:avLst/>
            </a:prstGeom>
          </p:spPr>
          <p:txBody>
            <a:bodyPr lIns="25702" tIns="25702" rIns="25702" bIns="25702" rtlCol="0" anchor="ctr"/>
            <a:lstStyle/>
            <a:p>
              <a:pPr marL="0" lvl="0" indent="0" algn="ctr">
                <a:lnSpc>
                  <a:spcPts val="4500"/>
                </a:lnSpc>
                <a:spcBef>
                  <a:spcPct val="0"/>
                </a:spcBef>
              </a:pPr>
              <a:r>
                <a:rPr lang="en-US" sz="2500">
                  <a:solidFill>
                    <a:srgbClr val="EFEFEF"/>
                  </a:solidFill>
                  <a:ea typeface="字由点字倔强黑"/>
                </a:rPr>
                <a:t>税收和财务规范问题</a:t>
              </a:r>
            </a:p>
          </p:txBody>
        </p:sp>
      </p:grpSp>
      <p:grpSp>
        <p:nvGrpSpPr>
          <p:cNvPr id="55" name="Group 55"/>
          <p:cNvGrpSpPr/>
          <p:nvPr/>
        </p:nvGrpSpPr>
        <p:grpSpPr>
          <a:xfrm>
            <a:off x="281788" y="7852331"/>
            <a:ext cx="1444194" cy="1658055"/>
            <a:chOff x="0" y="0"/>
            <a:chExt cx="751800" cy="863129"/>
          </a:xfrm>
        </p:grpSpPr>
        <p:sp>
          <p:nvSpPr>
            <p:cNvPr id="56" name="Freeform 56"/>
            <p:cNvSpPr/>
            <p:nvPr/>
          </p:nvSpPr>
          <p:spPr>
            <a:xfrm>
              <a:off x="0" y="0"/>
              <a:ext cx="751800" cy="863129"/>
            </a:xfrm>
            <a:custGeom>
              <a:avLst/>
              <a:gdLst/>
              <a:ahLst/>
              <a:cxnLst/>
              <a:rect l="l" t="t" r="r" b="b"/>
              <a:pathLst>
                <a:path w="751800" h="863129">
                  <a:moveTo>
                    <a:pt x="0" y="0"/>
                  </a:moveTo>
                  <a:lnTo>
                    <a:pt x="751800" y="0"/>
                  </a:lnTo>
                  <a:lnTo>
                    <a:pt x="751800" y="863129"/>
                  </a:lnTo>
                  <a:lnTo>
                    <a:pt x="0" y="863129"/>
                  </a:lnTo>
                  <a:close/>
                </a:path>
              </a:pathLst>
            </a:custGeom>
            <a:solidFill>
              <a:srgbClr val="434546"/>
            </a:solidFill>
            <a:ln cap="sq">
              <a:noFill/>
              <a:prstDash val="solid"/>
              <a:miter/>
            </a:ln>
          </p:spPr>
        </p:sp>
        <p:sp>
          <p:nvSpPr>
            <p:cNvPr id="57" name="TextBox 57"/>
            <p:cNvSpPr txBox="1"/>
            <p:nvPr/>
          </p:nvSpPr>
          <p:spPr>
            <a:xfrm>
              <a:off x="0" y="-152400"/>
              <a:ext cx="751800" cy="1015529"/>
            </a:xfrm>
            <a:prstGeom prst="rect">
              <a:avLst/>
            </a:prstGeom>
          </p:spPr>
          <p:txBody>
            <a:bodyPr lIns="25702" tIns="25702" rIns="25702" bIns="25702" rtlCol="0" anchor="ctr"/>
            <a:lstStyle/>
            <a:p>
              <a:pPr marL="0" lvl="0" indent="0" algn="ctr">
                <a:lnSpc>
                  <a:spcPts val="4500"/>
                </a:lnSpc>
                <a:spcBef>
                  <a:spcPct val="0"/>
                </a:spcBef>
              </a:pPr>
              <a:r>
                <a:rPr lang="en-US" sz="2500">
                  <a:solidFill>
                    <a:srgbClr val="EFEFEF"/>
                  </a:solidFill>
                  <a:ea typeface="字由点字倔强黑"/>
                </a:rPr>
                <a:t>融资困难</a:t>
              </a:r>
            </a:p>
          </p:txBody>
        </p:sp>
      </p:grpSp>
      <p:grpSp>
        <p:nvGrpSpPr>
          <p:cNvPr id="58" name="Group 58"/>
          <p:cNvGrpSpPr/>
          <p:nvPr/>
        </p:nvGrpSpPr>
        <p:grpSpPr>
          <a:xfrm>
            <a:off x="2002207" y="7839305"/>
            <a:ext cx="1444194" cy="1658055"/>
            <a:chOff x="0" y="0"/>
            <a:chExt cx="751800" cy="863129"/>
          </a:xfrm>
        </p:grpSpPr>
        <p:sp>
          <p:nvSpPr>
            <p:cNvPr id="59" name="Freeform 59"/>
            <p:cNvSpPr/>
            <p:nvPr/>
          </p:nvSpPr>
          <p:spPr>
            <a:xfrm>
              <a:off x="0" y="0"/>
              <a:ext cx="751800" cy="863129"/>
            </a:xfrm>
            <a:custGeom>
              <a:avLst/>
              <a:gdLst/>
              <a:ahLst/>
              <a:cxnLst/>
              <a:rect l="l" t="t" r="r" b="b"/>
              <a:pathLst>
                <a:path w="751800" h="863129">
                  <a:moveTo>
                    <a:pt x="0" y="0"/>
                  </a:moveTo>
                  <a:lnTo>
                    <a:pt x="751800" y="0"/>
                  </a:lnTo>
                  <a:lnTo>
                    <a:pt x="751800" y="863129"/>
                  </a:lnTo>
                  <a:lnTo>
                    <a:pt x="0" y="863129"/>
                  </a:lnTo>
                  <a:close/>
                </a:path>
              </a:pathLst>
            </a:custGeom>
            <a:solidFill>
              <a:srgbClr val="434546"/>
            </a:solidFill>
            <a:ln cap="sq">
              <a:noFill/>
              <a:prstDash val="solid"/>
              <a:miter/>
            </a:ln>
          </p:spPr>
        </p:sp>
        <p:sp>
          <p:nvSpPr>
            <p:cNvPr id="60" name="TextBox 60"/>
            <p:cNvSpPr txBox="1"/>
            <p:nvPr/>
          </p:nvSpPr>
          <p:spPr>
            <a:xfrm>
              <a:off x="0" y="-152400"/>
              <a:ext cx="751800" cy="1015529"/>
            </a:xfrm>
            <a:prstGeom prst="rect">
              <a:avLst/>
            </a:prstGeom>
          </p:spPr>
          <p:txBody>
            <a:bodyPr lIns="25702" tIns="25702" rIns="25702" bIns="25702" rtlCol="0" anchor="ctr"/>
            <a:lstStyle/>
            <a:p>
              <a:pPr marL="0" lvl="0" indent="0" algn="ctr">
                <a:lnSpc>
                  <a:spcPts val="4500"/>
                </a:lnSpc>
                <a:spcBef>
                  <a:spcPct val="0"/>
                </a:spcBef>
              </a:pPr>
              <a:r>
                <a:rPr lang="en-US" sz="2500">
                  <a:solidFill>
                    <a:srgbClr val="EFEFEF"/>
                  </a:solidFill>
                  <a:ea typeface="字由点字倔强黑"/>
                </a:rPr>
                <a:t>资金管理困难</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384687" y="52706"/>
            <a:ext cx="9903313" cy="5570613"/>
          </a:xfrm>
          <a:custGeom>
            <a:avLst/>
            <a:gdLst/>
            <a:ahLst/>
            <a:cxnLst/>
            <a:rect l="l" t="t" r="r" b="b"/>
            <a:pathLst>
              <a:path w="9903313" h="5570613">
                <a:moveTo>
                  <a:pt x="0" y="0"/>
                </a:moveTo>
                <a:lnTo>
                  <a:pt x="9903313" y="0"/>
                </a:lnTo>
                <a:lnTo>
                  <a:pt x="9903313" y="5570613"/>
                </a:lnTo>
                <a:lnTo>
                  <a:pt x="0" y="5570613"/>
                </a:lnTo>
                <a:lnTo>
                  <a:pt x="0" y="0"/>
                </a:lnTo>
                <a:close/>
              </a:path>
            </a:pathLst>
          </a:custGeom>
          <a:blipFill>
            <a:blip r:embed="rId2">
              <a:alphaModFix amt="52000"/>
            </a:blip>
            <a:stretch>
              <a:fillRect/>
            </a:stretch>
          </a:blipFill>
        </p:spPr>
      </p:sp>
      <p:grpSp>
        <p:nvGrpSpPr>
          <p:cNvPr id="3" name="Group 3"/>
          <p:cNvGrpSpPr/>
          <p:nvPr/>
        </p:nvGrpSpPr>
        <p:grpSpPr>
          <a:xfrm>
            <a:off x="1028700" y="1028700"/>
            <a:ext cx="16230600" cy="603230"/>
            <a:chOff x="0" y="0"/>
            <a:chExt cx="21640800" cy="804307"/>
          </a:xfrm>
        </p:grpSpPr>
        <p:sp>
          <p:nvSpPr>
            <p:cNvPr id="4" name="Freeform 4"/>
            <p:cNvSpPr/>
            <p:nvPr/>
          </p:nvSpPr>
          <p:spPr>
            <a:xfrm>
              <a:off x="13524087" y="77348"/>
              <a:ext cx="3545500" cy="652693"/>
            </a:xfrm>
            <a:custGeom>
              <a:avLst/>
              <a:gdLst/>
              <a:ahLst/>
              <a:cxnLst/>
              <a:rect l="l" t="t" r="r" b="b"/>
              <a:pathLst>
                <a:path w="3545500" h="652693">
                  <a:moveTo>
                    <a:pt x="0" y="0"/>
                  </a:moveTo>
                  <a:lnTo>
                    <a:pt x="3545500" y="0"/>
                  </a:lnTo>
                  <a:lnTo>
                    <a:pt x="3545500" y="652692"/>
                  </a:lnTo>
                  <a:lnTo>
                    <a:pt x="0" y="652692"/>
                  </a:lnTo>
                  <a:lnTo>
                    <a:pt x="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5" name="AutoShape 5"/>
            <p:cNvSpPr/>
            <p:nvPr/>
          </p:nvSpPr>
          <p:spPr>
            <a:xfrm>
              <a:off x="15575823" y="717340"/>
              <a:ext cx="6064977" cy="0"/>
            </a:xfrm>
            <a:prstGeom prst="line">
              <a:avLst/>
            </a:prstGeom>
            <a:ln w="25400" cap="flat">
              <a:solidFill>
                <a:srgbClr val="FFFFFF"/>
              </a:solidFill>
              <a:prstDash val="solid"/>
              <a:headEnd type="none" w="sm" len="sm"/>
              <a:tailEnd type="none" w="sm" len="sm"/>
            </a:ln>
          </p:spPr>
        </p:sp>
        <p:sp>
          <p:nvSpPr>
            <p:cNvPr id="6" name="Freeform 6"/>
            <p:cNvSpPr/>
            <p:nvPr/>
          </p:nvSpPr>
          <p:spPr>
            <a:xfrm flipH="1">
              <a:off x="4571213" y="77348"/>
              <a:ext cx="3545500" cy="652693"/>
            </a:xfrm>
            <a:custGeom>
              <a:avLst/>
              <a:gdLst/>
              <a:ahLst/>
              <a:cxnLst/>
              <a:rect l="l" t="t" r="r" b="b"/>
              <a:pathLst>
                <a:path w="3545500" h="652693">
                  <a:moveTo>
                    <a:pt x="3545500" y="0"/>
                  </a:moveTo>
                  <a:lnTo>
                    <a:pt x="0" y="0"/>
                  </a:lnTo>
                  <a:lnTo>
                    <a:pt x="0" y="652692"/>
                  </a:lnTo>
                  <a:lnTo>
                    <a:pt x="3545500" y="652692"/>
                  </a:lnTo>
                  <a:lnTo>
                    <a:pt x="354550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7" name="AutoShape 7"/>
            <p:cNvSpPr/>
            <p:nvPr/>
          </p:nvSpPr>
          <p:spPr>
            <a:xfrm>
              <a:off x="0" y="717340"/>
              <a:ext cx="6064977" cy="0"/>
            </a:xfrm>
            <a:prstGeom prst="line">
              <a:avLst/>
            </a:prstGeom>
            <a:ln w="25400" cap="flat">
              <a:solidFill>
                <a:srgbClr val="FFFFFF"/>
              </a:solidFill>
              <a:prstDash val="solid"/>
              <a:headEnd type="none" w="sm" len="sm"/>
              <a:tailEnd type="none" w="sm" len="sm"/>
            </a:ln>
          </p:spPr>
        </p:sp>
        <p:sp>
          <p:nvSpPr>
            <p:cNvPr id="8" name="TextBox 8"/>
            <p:cNvSpPr txBox="1"/>
            <p:nvPr/>
          </p:nvSpPr>
          <p:spPr>
            <a:xfrm>
              <a:off x="8167513" y="-85725"/>
              <a:ext cx="5305773" cy="890032"/>
            </a:xfrm>
            <a:prstGeom prst="rect">
              <a:avLst/>
            </a:prstGeom>
          </p:spPr>
          <p:txBody>
            <a:bodyPr lIns="0" tIns="0" rIns="0" bIns="0" rtlCol="0" anchor="t">
              <a:spAutoFit/>
            </a:bodyPr>
            <a:lstStyle/>
            <a:p>
              <a:pPr algn="ctr">
                <a:lnSpc>
                  <a:spcPts val="5600"/>
                </a:lnSpc>
              </a:pPr>
              <a:r>
                <a:rPr lang="en-US" sz="4000">
                  <a:solidFill>
                    <a:srgbClr val="FFFFFF"/>
                  </a:solidFill>
                  <a:ea typeface="字由点字倔强黑"/>
                </a:rPr>
                <a:t>产品目标</a:t>
              </a:r>
            </a:p>
          </p:txBody>
        </p:sp>
      </p:grpSp>
      <p:sp>
        <p:nvSpPr>
          <p:cNvPr id="9" name="Freeform 9"/>
          <p:cNvSpPr/>
          <p:nvPr/>
        </p:nvSpPr>
        <p:spPr>
          <a:xfrm>
            <a:off x="0" y="7152430"/>
            <a:ext cx="18288000" cy="2972435"/>
          </a:xfrm>
          <a:custGeom>
            <a:avLst/>
            <a:gdLst/>
            <a:ahLst/>
            <a:cxnLst/>
            <a:rect l="l" t="t" r="r" b="b"/>
            <a:pathLst>
              <a:path w="18288000" h="2972435">
                <a:moveTo>
                  <a:pt x="0" y="0"/>
                </a:moveTo>
                <a:lnTo>
                  <a:pt x="18288000" y="0"/>
                </a:lnTo>
                <a:lnTo>
                  <a:pt x="18288000" y="2972435"/>
                </a:lnTo>
                <a:lnTo>
                  <a:pt x="0" y="2972435"/>
                </a:lnTo>
                <a:lnTo>
                  <a:pt x="0" y="0"/>
                </a:lnTo>
                <a:close/>
              </a:path>
            </a:pathLst>
          </a:custGeom>
          <a:blipFill>
            <a:blip r:embed="rId5">
              <a:alphaModFix amt="27000"/>
            </a:blip>
            <a:stretch>
              <a:fillRect t="-216282" b="-29284"/>
            </a:stretch>
          </a:blipFill>
        </p:spPr>
      </p:sp>
      <p:grpSp>
        <p:nvGrpSpPr>
          <p:cNvPr id="10" name="Group 10"/>
          <p:cNvGrpSpPr/>
          <p:nvPr/>
        </p:nvGrpSpPr>
        <p:grpSpPr>
          <a:xfrm>
            <a:off x="1257868" y="3990302"/>
            <a:ext cx="3774645" cy="4648345"/>
            <a:chOff x="0" y="0"/>
            <a:chExt cx="5032860" cy="6197794"/>
          </a:xfrm>
        </p:grpSpPr>
        <p:sp>
          <p:nvSpPr>
            <p:cNvPr id="11" name="Freeform 11"/>
            <p:cNvSpPr/>
            <p:nvPr/>
          </p:nvSpPr>
          <p:spPr>
            <a:xfrm>
              <a:off x="0" y="0"/>
              <a:ext cx="5032860" cy="6197794"/>
            </a:xfrm>
            <a:custGeom>
              <a:avLst/>
              <a:gdLst/>
              <a:ahLst/>
              <a:cxnLst/>
              <a:rect l="l" t="t" r="r" b="b"/>
              <a:pathLst>
                <a:path w="5032860" h="6197794">
                  <a:moveTo>
                    <a:pt x="0" y="0"/>
                  </a:moveTo>
                  <a:lnTo>
                    <a:pt x="5032860" y="0"/>
                  </a:lnTo>
                  <a:lnTo>
                    <a:pt x="5032860" y="6197794"/>
                  </a:lnTo>
                  <a:lnTo>
                    <a:pt x="0" y="6197794"/>
                  </a:lnTo>
                  <a:lnTo>
                    <a:pt x="0" y="0"/>
                  </a:lnTo>
                  <a:close/>
                </a:path>
              </a:pathLst>
            </a:custGeom>
            <a:blipFill>
              <a:blip r:embed="rId6">
                <a:alphaModFix amt="31999"/>
                <a:extLst>
                  <a:ext uri="{96DAC541-7B7A-43D3-8B79-37D633B846F1}">
                    <asvg:svgBlip xmlns:asvg="http://schemas.microsoft.com/office/drawing/2016/SVG/main" r:embed="rId7"/>
                  </a:ext>
                </a:extLst>
              </a:blip>
              <a:stretch>
                <a:fillRect t="-2952" r="-964"/>
              </a:stretch>
            </a:blipFill>
          </p:spPr>
        </p:sp>
        <p:sp>
          <p:nvSpPr>
            <p:cNvPr id="12" name="Freeform 12"/>
            <p:cNvSpPr/>
            <p:nvPr/>
          </p:nvSpPr>
          <p:spPr>
            <a:xfrm rot="-5400000">
              <a:off x="172972" y="1514282"/>
              <a:ext cx="4683511" cy="4683511"/>
            </a:xfrm>
            <a:custGeom>
              <a:avLst/>
              <a:gdLst/>
              <a:ahLst/>
              <a:cxnLst/>
              <a:rect l="l" t="t" r="r" b="b"/>
              <a:pathLst>
                <a:path w="4683511" h="4683511">
                  <a:moveTo>
                    <a:pt x="0" y="0"/>
                  </a:moveTo>
                  <a:lnTo>
                    <a:pt x="4683511" y="0"/>
                  </a:lnTo>
                  <a:lnTo>
                    <a:pt x="4683511" y="4683512"/>
                  </a:lnTo>
                  <a:lnTo>
                    <a:pt x="0" y="46835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Freeform 13"/>
            <p:cNvSpPr/>
            <p:nvPr/>
          </p:nvSpPr>
          <p:spPr>
            <a:xfrm>
              <a:off x="1519790" y="458654"/>
              <a:ext cx="1993279" cy="1993279"/>
            </a:xfrm>
            <a:custGeom>
              <a:avLst/>
              <a:gdLst/>
              <a:ahLst/>
              <a:cxnLst/>
              <a:rect l="l" t="t" r="r" b="b"/>
              <a:pathLst>
                <a:path w="1993279" h="1993279">
                  <a:moveTo>
                    <a:pt x="0" y="0"/>
                  </a:moveTo>
                  <a:lnTo>
                    <a:pt x="1993279" y="0"/>
                  </a:lnTo>
                  <a:lnTo>
                    <a:pt x="1993279" y="1993279"/>
                  </a:lnTo>
                  <a:lnTo>
                    <a:pt x="0" y="19932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2110871" y="959954"/>
              <a:ext cx="811118" cy="990679"/>
            </a:xfrm>
            <a:custGeom>
              <a:avLst/>
              <a:gdLst/>
              <a:ahLst/>
              <a:cxnLst/>
              <a:rect l="l" t="t" r="r" b="b"/>
              <a:pathLst>
                <a:path w="811118" h="990679">
                  <a:moveTo>
                    <a:pt x="0" y="0"/>
                  </a:moveTo>
                  <a:lnTo>
                    <a:pt x="811118" y="0"/>
                  </a:lnTo>
                  <a:lnTo>
                    <a:pt x="811118" y="990679"/>
                  </a:lnTo>
                  <a:lnTo>
                    <a:pt x="0" y="9906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TextBox 15"/>
            <p:cNvSpPr txBox="1"/>
            <p:nvPr/>
          </p:nvSpPr>
          <p:spPr>
            <a:xfrm>
              <a:off x="367896" y="2753358"/>
              <a:ext cx="4297067" cy="635207"/>
            </a:xfrm>
            <a:prstGeom prst="rect">
              <a:avLst/>
            </a:prstGeom>
          </p:spPr>
          <p:txBody>
            <a:bodyPr lIns="0" tIns="0" rIns="0" bIns="0" rtlCol="0" anchor="t">
              <a:spAutoFit/>
            </a:bodyPr>
            <a:lstStyle/>
            <a:p>
              <a:pPr algn="ctr">
                <a:lnSpc>
                  <a:spcPts val="4060"/>
                </a:lnSpc>
              </a:pPr>
              <a:r>
                <a:rPr lang="en-US" sz="2900">
                  <a:solidFill>
                    <a:srgbClr val="FFFFFF"/>
                  </a:solidFill>
                  <a:ea typeface="字由点字典黑 75J"/>
                </a:rPr>
                <a:t>税务审计功能</a:t>
              </a:r>
            </a:p>
          </p:txBody>
        </p:sp>
        <p:sp>
          <p:nvSpPr>
            <p:cNvPr id="16" name="TextBox 16"/>
            <p:cNvSpPr txBox="1"/>
            <p:nvPr/>
          </p:nvSpPr>
          <p:spPr>
            <a:xfrm>
              <a:off x="627216" y="3642370"/>
              <a:ext cx="3778427" cy="2096620"/>
            </a:xfrm>
            <a:prstGeom prst="rect">
              <a:avLst/>
            </a:prstGeom>
          </p:spPr>
          <p:txBody>
            <a:bodyPr lIns="0" tIns="0" rIns="0" bIns="0" rtlCol="0" anchor="t">
              <a:spAutoFit/>
            </a:bodyPr>
            <a:lstStyle/>
            <a:p>
              <a:pPr algn="ctr">
                <a:lnSpc>
                  <a:spcPts val="3240"/>
                </a:lnSpc>
              </a:pPr>
              <a:r>
                <a:rPr lang="en-US" sz="1800">
                  <a:solidFill>
                    <a:srgbClr val="FFFFFF"/>
                  </a:solidFill>
                  <a:ea typeface="字由点字倔强黑"/>
                </a:rPr>
                <a:t>税务审计机构通过系统实时监控企业交易记录，发现异常情况并进行审计调查，保障税收合规性。</a:t>
              </a:r>
            </a:p>
          </p:txBody>
        </p:sp>
      </p:grpSp>
      <p:grpSp>
        <p:nvGrpSpPr>
          <p:cNvPr id="17" name="Group 17"/>
          <p:cNvGrpSpPr/>
          <p:nvPr/>
        </p:nvGrpSpPr>
        <p:grpSpPr>
          <a:xfrm>
            <a:off x="5399369" y="2383746"/>
            <a:ext cx="3774645" cy="4713790"/>
            <a:chOff x="0" y="0"/>
            <a:chExt cx="5032860" cy="6285053"/>
          </a:xfrm>
        </p:grpSpPr>
        <p:sp>
          <p:nvSpPr>
            <p:cNvPr id="18" name="Freeform 18"/>
            <p:cNvSpPr/>
            <p:nvPr/>
          </p:nvSpPr>
          <p:spPr>
            <a:xfrm>
              <a:off x="0" y="0"/>
              <a:ext cx="5032860" cy="6285053"/>
            </a:xfrm>
            <a:custGeom>
              <a:avLst/>
              <a:gdLst/>
              <a:ahLst/>
              <a:cxnLst/>
              <a:rect l="l" t="t" r="r" b="b"/>
              <a:pathLst>
                <a:path w="5032860" h="6285053">
                  <a:moveTo>
                    <a:pt x="0" y="0"/>
                  </a:moveTo>
                  <a:lnTo>
                    <a:pt x="5032860" y="0"/>
                  </a:lnTo>
                  <a:lnTo>
                    <a:pt x="5032860" y="6285053"/>
                  </a:lnTo>
                  <a:lnTo>
                    <a:pt x="0" y="6285053"/>
                  </a:lnTo>
                  <a:lnTo>
                    <a:pt x="0" y="0"/>
                  </a:lnTo>
                  <a:close/>
                </a:path>
              </a:pathLst>
            </a:custGeom>
            <a:blipFill>
              <a:blip r:embed="rId6">
                <a:alphaModFix amt="31999"/>
                <a:extLst>
                  <a:ext uri="{96DAC541-7B7A-43D3-8B79-37D633B846F1}">
                    <asvg:svgBlip xmlns:asvg="http://schemas.microsoft.com/office/drawing/2016/SVG/main" r:embed="rId7"/>
                  </a:ext>
                </a:extLst>
              </a:blip>
              <a:stretch>
                <a:fillRect l="-703" t="-2952" r="-1682"/>
              </a:stretch>
            </a:blipFill>
          </p:spPr>
        </p:sp>
        <p:sp>
          <p:nvSpPr>
            <p:cNvPr id="19" name="Freeform 19"/>
            <p:cNvSpPr/>
            <p:nvPr/>
          </p:nvSpPr>
          <p:spPr>
            <a:xfrm rot="-5400000">
              <a:off x="172972" y="1514282"/>
              <a:ext cx="4683511" cy="4683511"/>
            </a:xfrm>
            <a:custGeom>
              <a:avLst/>
              <a:gdLst/>
              <a:ahLst/>
              <a:cxnLst/>
              <a:rect l="l" t="t" r="r" b="b"/>
              <a:pathLst>
                <a:path w="4683511" h="4683511">
                  <a:moveTo>
                    <a:pt x="0" y="0"/>
                  </a:moveTo>
                  <a:lnTo>
                    <a:pt x="4683511" y="0"/>
                  </a:lnTo>
                  <a:lnTo>
                    <a:pt x="4683511" y="4683512"/>
                  </a:lnTo>
                  <a:lnTo>
                    <a:pt x="0" y="46835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1519884" y="458654"/>
              <a:ext cx="1993279" cy="1993279"/>
            </a:xfrm>
            <a:custGeom>
              <a:avLst/>
              <a:gdLst/>
              <a:ahLst/>
              <a:cxnLst/>
              <a:rect l="l" t="t" r="r" b="b"/>
              <a:pathLst>
                <a:path w="1993279" h="1993279">
                  <a:moveTo>
                    <a:pt x="0" y="0"/>
                  </a:moveTo>
                  <a:lnTo>
                    <a:pt x="1993280" y="0"/>
                  </a:lnTo>
                  <a:lnTo>
                    <a:pt x="1993280" y="1993279"/>
                  </a:lnTo>
                  <a:lnTo>
                    <a:pt x="0" y="19932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2077732" y="1016502"/>
              <a:ext cx="877584" cy="877584"/>
            </a:xfrm>
            <a:custGeom>
              <a:avLst/>
              <a:gdLst/>
              <a:ahLst/>
              <a:cxnLst/>
              <a:rect l="l" t="t" r="r" b="b"/>
              <a:pathLst>
                <a:path w="877584" h="877584">
                  <a:moveTo>
                    <a:pt x="0" y="0"/>
                  </a:moveTo>
                  <a:lnTo>
                    <a:pt x="877584" y="0"/>
                  </a:lnTo>
                  <a:lnTo>
                    <a:pt x="877584" y="877583"/>
                  </a:lnTo>
                  <a:lnTo>
                    <a:pt x="0" y="87758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2" name="TextBox 22"/>
            <p:cNvSpPr txBox="1"/>
            <p:nvPr/>
          </p:nvSpPr>
          <p:spPr>
            <a:xfrm>
              <a:off x="367896" y="2753358"/>
              <a:ext cx="4297067" cy="613142"/>
            </a:xfrm>
            <a:prstGeom prst="rect">
              <a:avLst/>
            </a:prstGeom>
          </p:spPr>
          <p:txBody>
            <a:bodyPr lIns="0" tIns="0" rIns="0" bIns="0" rtlCol="0" anchor="t">
              <a:spAutoFit/>
            </a:bodyPr>
            <a:lstStyle/>
            <a:p>
              <a:pPr algn="ctr">
                <a:lnSpc>
                  <a:spcPts val="3920"/>
                </a:lnSpc>
              </a:pPr>
              <a:r>
                <a:rPr lang="en-US" sz="2800">
                  <a:solidFill>
                    <a:srgbClr val="FFFFFF"/>
                  </a:solidFill>
                  <a:ea typeface="字由点字典黑 75J"/>
                </a:rPr>
                <a:t>企业数据记录与管理</a:t>
              </a:r>
            </a:p>
          </p:txBody>
        </p:sp>
        <p:sp>
          <p:nvSpPr>
            <p:cNvPr id="23" name="TextBox 23"/>
            <p:cNvSpPr txBox="1"/>
            <p:nvPr/>
          </p:nvSpPr>
          <p:spPr>
            <a:xfrm>
              <a:off x="627216" y="3642370"/>
              <a:ext cx="3778427" cy="2642683"/>
            </a:xfrm>
            <a:prstGeom prst="rect">
              <a:avLst/>
            </a:prstGeom>
          </p:spPr>
          <p:txBody>
            <a:bodyPr lIns="0" tIns="0" rIns="0" bIns="0" rtlCol="0" anchor="t">
              <a:spAutoFit/>
            </a:bodyPr>
            <a:lstStyle/>
            <a:p>
              <a:pPr algn="ctr">
                <a:lnSpc>
                  <a:spcPts val="3240"/>
                </a:lnSpc>
              </a:pPr>
              <a:r>
                <a:rPr lang="en-US" sz="1800">
                  <a:solidFill>
                    <a:srgbClr val="FFFFFF"/>
                  </a:solidFill>
                  <a:ea typeface="字由点字倔强黑"/>
                </a:rPr>
                <a:t>企业通过接入点连接路由器，将交易数据传输到服务器群，实现数据的安全储存和管理，使用链码技术保证交易记录的真实和完整。</a:t>
              </a:r>
            </a:p>
          </p:txBody>
        </p:sp>
      </p:grpSp>
      <p:grpSp>
        <p:nvGrpSpPr>
          <p:cNvPr id="24" name="Group 24"/>
          <p:cNvGrpSpPr/>
          <p:nvPr/>
        </p:nvGrpSpPr>
        <p:grpSpPr>
          <a:xfrm>
            <a:off x="9563251" y="3110934"/>
            <a:ext cx="3774645" cy="4713790"/>
            <a:chOff x="0" y="0"/>
            <a:chExt cx="5032860" cy="6285053"/>
          </a:xfrm>
        </p:grpSpPr>
        <p:sp>
          <p:nvSpPr>
            <p:cNvPr id="25" name="Freeform 25"/>
            <p:cNvSpPr/>
            <p:nvPr/>
          </p:nvSpPr>
          <p:spPr>
            <a:xfrm>
              <a:off x="0" y="0"/>
              <a:ext cx="5032860" cy="6285053"/>
            </a:xfrm>
            <a:custGeom>
              <a:avLst/>
              <a:gdLst/>
              <a:ahLst/>
              <a:cxnLst/>
              <a:rect l="l" t="t" r="r" b="b"/>
              <a:pathLst>
                <a:path w="5032860" h="6285053">
                  <a:moveTo>
                    <a:pt x="0" y="0"/>
                  </a:moveTo>
                  <a:lnTo>
                    <a:pt x="5032860" y="0"/>
                  </a:lnTo>
                  <a:lnTo>
                    <a:pt x="5032860" y="6285053"/>
                  </a:lnTo>
                  <a:lnTo>
                    <a:pt x="0" y="6285053"/>
                  </a:lnTo>
                  <a:lnTo>
                    <a:pt x="0" y="0"/>
                  </a:lnTo>
                  <a:close/>
                </a:path>
              </a:pathLst>
            </a:custGeom>
            <a:blipFill>
              <a:blip r:embed="rId6">
                <a:alphaModFix amt="31999"/>
                <a:extLst>
                  <a:ext uri="{96DAC541-7B7A-43D3-8B79-37D633B846F1}">
                    <asvg:svgBlip xmlns:asvg="http://schemas.microsoft.com/office/drawing/2016/SVG/main" r:embed="rId7"/>
                  </a:ext>
                </a:extLst>
              </a:blip>
              <a:stretch>
                <a:fillRect l="-703" t="-2952" r="-1682"/>
              </a:stretch>
            </a:blipFill>
          </p:spPr>
        </p:sp>
        <p:sp>
          <p:nvSpPr>
            <p:cNvPr id="26" name="Freeform 26"/>
            <p:cNvSpPr/>
            <p:nvPr/>
          </p:nvSpPr>
          <p:spPr>
            <a:xfrm rot="-5400000">
              <a:off x="172972" y="1514282"/>
              <a:ext cx="4683511" cy="4683511"/>
            </a:xfrm>
            <a:custGeom>
              <a:avLst/>
              <a:gdLst/>
              <a:ahLst/>
              <a:cxnLst/>
              <a:rect l="l" t="t" r="r" b="b"/>
              <a:pathLst>
                <a:path w="4683511" h="4683511">
                  <a:moveTo>
                    <a:pt x="0" y="0"/>
                  </a:moveTo>
                  <a:lnTo>
                    <a:pt x="4683511" y="0"/>
                  </a:lnTo>
                  <a:lnTo>
                    <a:pt x="4683511" y="4683512"/>
                  </a:lnTo>
                  <a:lnTo>
                    <a:pt x="0" y="46835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TextBox 27"/>
            <p:cNvSpPr txBox="1"/>
            <p:nvPr/>
          </p:nvSpPr>
          <p:spPr>
            <a:xfrm>
              <a:off x="367896" y="2753358"/>
              <a:ext cx="4297067" cy="635207"/>
            </a:xfrm>
            <a:prstGeom prst="rect">
              <a:avLst/>
            </a:prstGeom>
          </p:spPr>
          <p:txBody>
            <a:bodyPr lIns="0" tIns="0" rIns="0" bIns="0" rtlCol="0" anchor="t">
              <a:spAutoFit/>
            </a:bodyPr>
            <a:lstStyle/>
            <a:p>
              <a:pPr algn="ctr">
                <a:lnSpc>
                  <a:spcPts val="4060"/>
                </a:lnSpc>
              </a:pPr>
              <a:r>
                <a:rPr lang="en-US" sz="2900">
                  <a:solidFill>
                    <a:srgbClr val="FFFFFF"/>
                  </a:solidFill>
                  <a:ea typeface="字由点字典黑 75J"/>
                </a:rPr>
                <a:t>投资机构评估</a:t>
              </a:r>
            </a:p>
          </p:txBody>
        </p:sp>
        <p:sp>
          <p:nvSpPr>
            <p:cNvPr id="28" name="TextBox 28"/>
            <p:cNvSpPr txBox="1"/>
            <p:nvPr/>
          </p:nvSpPr>
          <p:spPr>
            <a:xfrm>
              <a:off x="627216" y="3642370"/>
              <a:ext cx="3778427" cy="2642683"/>
            </a:xfrm>
            <a:prstGeom prst="rect">
              <a:avLst/>
            </a:prstGeom>
          </p:spPr>
          <p:txBody>
            <a:bodyPr lIns="0" tIns="0" rIns="0" bIns="0" rtlCol="0" anchor="t">
              <a:spAutoFit/>
            </a:bodyPr>
            <a:lstStyle/>
            <a:p>
              <a:pPr algn="ctr">
                <a:lnSpc>
                  <a:spcPts val="3240"/>
                </a:lnSpc>
              </a:pPr>
              <a:r>
                <a:rPr lang="en-US" sz="1800">
                  <a:solidFill>
                    <a:srgbClr val="FFFFFF"/>
                  </a:solidFill>
                  <a:ea typeface="字由点字倔强黑"/>
                </a:rPr>
                <a:t>投资机构通过链码查看企业交易信息，进行投资决策和风险评估，并基于数据进行财务分析，为投资提供参考价值。</a:t>
              </a:r>
            </a:p>
          </p:txBody>
        </p:sp>
        <p:sp>
          <p:nvSpPr>
            <p:cNvPr id="29" name="Freeform 29"/>
            <p:cNvSpPr/>
            <p:nvPr/>
          </p:nvSpPr>
          <p:spPr>
            <a:xfrm>
              <a:off x="1519790" y="458654"/>
              <a:ext cx="1993279" cy="1993279"/>
            </a:xfrm>
            <a:custGeom>
              <a:avLst/>
              <a:gdLst/>
              <a:ahLst/>
              <a:cxnLst/>
              <a:rect l="l" t="t" r="r" b="b"/>
              <a:pathLst>
                <a:path w="1993279" h="1993279">
                  <a:moveTo>
                    <a:pt x="0" y="0"/>
                  </a:moveTo>
                  <a:lnTo>
                    <a:pt x="1993279" y="0"/>
                  </a:lnTo>
                  <a:lnTo>
                    <a:pt x="1993279" y="1993279"/>
                  </a:lnTo>
                  <a:lnTo>
                    <a:pt x="0" y="19932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Freeform 30"/>
            <p:cNvSpPr/>
            <p:nvPr/>
          </p:nvSpPr>
          <p:spPr>
            <a:xfrm>
              <a:off x="1982358" y="974629"/>
              <a:ext cx="1068143" cy="961329"/>
            </a:xfrm>
            <a:custGeom>
              <a:avLst/>
              <a:gdLst/>
              <a:ahLst/>
              <a:cxnLst/>
              <a:rect l="l" t="t" r="r" b="b"/>
              <a:pathLst>
                <a:path w="1068143" h="961329">
                  <a:moveTo>
                    <a:pt x="0" y="0"/>
                  </a:moveTo>
                  <a:lnTo>
                    <a:pt x="1068143" y="0"/>
                  </a:lnTo>
                  <a:lnTo>
                    <a:pt x="1068143" y="961329"/>
                  </a:lnTo>
                  <a:lnTo>
                    <a:pt x="0" y="96132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grpSp>
        <p:nvGrpSpPr>
          <p:cNvPr id="31" name="Group 31"/>
          <p:cNvGrpSpPr/>
          <p:nvPr/>
        </p:nvGrpSpPr>
        <p:grpSpPr>
          <a:xfrm>
            <a:off x="13728421" y="3747512"/>
            <a:ext cx="3774645" cy="4713520"/>
            <a:chOff x="0" y="0"/>
            <a:chExt cx="5032860" cy="6284693"/>
          </a:xfrm>
        </p:grpSpPr>
        <p:sp>
          <p:nvSpPr>
            <p:cNvPr id="32" name="Freeform 32"/>
            <p:cNvSpPr/>
            <p:nvPr/>
          </p:nvSpPr>
          <p:spPr>
            <a:xfrm>
              <a:off x="0" y="0"/>
              <a:ext cx="5032860" cy="6284693"/>
            </a:xfrm>
            <a:custGeom>
              <a:avLst/>
              <a:gdLst/>
              <a:ahLst/>
              <a:cxnLst/>
              <a:rect l="l" t="t" r="r" b="b"/>
              <a:pathLst>
                <a:path w="5032860" h="6284693">
                  <a:moveTo>
                    <a:pt x="0" y="0"/>
                  </a:moveTo>
                  <a:lnTo>
                    <a:pt x="5032860" y="0"/>
                  </a:lnTo>
                  <a:lnTo>
                    <a:pt x="5032860" y="6284693"/>
                  </a:lnTo>
                  <a:lnTo>
                    <a:pt x="0" y="6284693"/>
                  </a:lnTo>
                  <a:lnTo>
                    <a:pt x="0" y="0"/>
                  </a:lnTo>
                  <a:close/>
                </a:path>
              </a:pathLst>
            </a:custGeom>
            <a:blipFill>
              <a:blip r:embed="rId6">
                <a:alphaModFix amt="31999"/>
                <a:extLst>
                  <a:ext uri="{96DAC541-7B7A-43D3-8B79-37D633B846F1}">
                    <asvg:svgBlip xmlns:asvg="http://schemas.microsoft.com/office/drawing/2016/SVG/main" r:embed="rId7"/>
                  </a:ext>
                </a:extLst>
              </a:blip>
              <a:stretch>
                <a:fillRect l="-701" t="-2952" r="-1679"/>
              </a:stretch>
            </a:blipFill>
          </p:spPr>
        </p:sp>
        <p:sp>
          <p:nvSpPr>
            <p:cNvPr id="33" name="Freeform 33"/>
            <p:cNvSpPr/>
            <p:nvPr/>
          </p:nvSpPr>
          <p:spPr>
            <a:xfrm rot="-5400000">
              <a:off x="172972" y="1514282"/>
              <a:ext cx="4683511" cy="4683511"/>
            </a:xfrm>
            <a:custGeom>
              <a:avLst/>
              <a:gdLst/>
              <a:ahLst/>
              <a:cxnLst/>
              <a:rect l="l" t="t" r="r" b="b"/>
              <a:pathLst>
                <a:path w="4683511" h="4683511">
                  <a:moveTo>
                    <a:pt x="0" y="0"/>
                  </a:moveTo>
                  <a:lnTo>
                    <a:pt x="4683511" y="0"/>
                  </a:lnTo>
                  <a:lnTo>
                    <a:pt x="4683511" y="4683512"/>
                  </a:lnTo>
                  <a:lnTo>
                    <a:pt x="0" y="46835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Freeform 34"/>
            <p:cNvSpPr/>
            <p:nvPr/>
          </p:nvSpPr>
          <p:spPr>
            <a:xfrm>
              <a:off x="1519790" y="458654"/>
              <a:ext cx="1993279" cy="1993279"/>
            </a:xfrm>
            <a:custGeom>
              <a:avLst/>
              <a:gdLst/>
              <a:ahLst/>
              <a:cxnLst/>
              <a:rect l="l" t="t" r="r" b="b"/>
              <a:pathLst>
                <a:path w="1993279" h="1993279">
                  <a:moveTo>
                    <a:pt x="0" y="0"/>
                  </a:moveTo>
                  <a:lnTo>
                    <a:pt x="1993279" y="0"/>
                  </a:lnTo>
                  <a:lnTo>
                    <a:pt x="1993279" y="1993279"/>
                  </a:lnTo>
                  <a:lnTo>
                    <a:pt x="0" y="19932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5" name="Freeform 35"/>
            <p:cNvSpPr/>
            <p:nvPr/>
          </p:nvSpPr>
          <p:spPr>
            <a:xfrm>
              <a:off x="2110871" y="959954"/>
              <a:ext cx="811118" cy="990679"/>
            </a:xfrm>
            <a:custGeom>
              <a:avLst/>
              <a:gdLst/>
              <a:ahLst/>
              <a:cxnLst/>
              <a:rect l="l" t="t" r="r" b="b"/>
              <a:pathLst>
                <a:path w="811118" h="990679">
                  <a:moveTo>
                    <a:pt x="0" y="0"/>
                  </a:moveTo>
                  <a:lnTo>
                    <a:pt x="811118" y="0"/>
                  </a:lnTo>
                  <a:lnTo>
                    <a:pt x="811118" y="990679"/>
                  </a:lnTo>
                  <a:lnTo>
                    <a:pt x="0" y="99067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6" name="TextBox 36"/>
            <p:cNvSpPr txBox="1"/>
            <p:nvPr/>
          </p:nvSpPr>
          <p:spPr>
            <a:xfrm>
              <a:off x="367896" y="2753358"/>
              <a:ext cx="4297067" cy="635207"/>
            </a:xfrm>
            <a:prstGeom prst="rect">
              <a:avLst/>
            </a:prstGeom>
          </p:spPr>
          <p:txBody>
            <a:bodyPr lIns="0" tIns="0" rIns="0" bIns="0" rtlCol="0" anchor="t">
              <a:spAutoFit/>
            </a:bodyPr>
            <a:lstStyle/>
            <a:p>
              <a:pPr algn="ctr">
                <a:lnSpc>
                  <a:spcPts val="4060"/>
                </a:lnSpc>
              </a:pPr>
              <a:r>
                <a:rPr lang="en-US" sz="2900">
                  <a:solidFill>
                    <a:srgbClr val="FFFFFF"/>
                  </a:solidFill>
                  <a:ea typeface="字由点字典黑 75J"/>
                </a:rPr>
                <a:t>监管与合规性</a:t>
              </a:r>
            </a:p>
          </p:txBody>
        </p:sp>
        <p:sp>
          <p:nvSpPr>
            <p:cNvPr id="37" name="TextBox 37"/>
            <p:cNvSpPr txBox="1"/>
            <p:nvPr/>
          </p:nvSpPr>
          <p:spPr>
            <a:xfrm>
              <a:off x="627216" y="3642370"/>
              <a:ext cx="3778427" cy="2642324"/>
            </a:xfrm>
            <a:prstGeom prst="rect">
              <a:avLst/>
            </a:prstGeom>
          </p:spPr>
          <p:txBody>
            <a:bodyPr lIns="0" tIns="0" rIns="0" bIns="0" rtlCol="0" anchor="t">
              <a:spAutoFit/>
            </a:bodyPr>
            <a:lstStyle/>
            <a:p>
              <a:pPr algn="ctr">
                <a:lnSpc>
                  <a:spcPts val="3240"/>
                </a:lnSpc>
              </a:pPr>
              <a:r>
                <a:rPr lang="en-US" sz="1800">
                  <a:solidFill>
                    <a:srgbClr val="FFFFFF"/>
                  </a:solidFill>
                  <a:ea typeface="字由点字倔强黑"/>
                </a:rPr>
                <a:t>系统提供监管机构实时查看交易信息的功能，确保市场秩序和投资环境的健康发展，同时通过零知识证明保证信息的可信与安全。</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66033">
            <a:off x="8332103" y="-646001"/>
            <a:ext cx="10008481" cy="5759799"/>
          </a:xfrm>
          <a:custGeom>
            <a:avLst/>
            <a:gdLst/>
            <a:ahLst/>
            <a:cxnLst/>
            <a:rect l="l" t="t" r="r" b="b"/>
            <a:pathLst>
              <a:path w="10008481" h="5759799">
                <a:moveTo>
                  <a:pt x="106995" y="0"/>
                </a:moveTo>
                <a:lnTo>
                  <a:pt x="10008481" y="190214"/>
                </a:lnTo>
                <a:lnTo>
                  <a:pt x="9901486" y="5759800"/>
                </a:lnTo>
                <a:lnTo>
                  <a:pt x="0" y="5569586"/>
                </a:lnTo>
                <a:lnTo>
                  <a:pt x="106995" y="0"/>
                </a:lnTo>
                <a:close/>
              </a:path>
            </a:pathLst>
          </a:custGeom>
          <a:blipFill>
            <a:blip r:embed="rId2">
              <a:alphaModFix amt="52000"/>
            </a:blip>
            <a:stretch>
              <a:fillRect l="-1154" r="-1154"/>
            </a:stretch>
          </a:blipFill>
        </p:spPr>
      </p:sp>
      <p:grpSp>
        <p:nvGrpSpPr>
          <p:cNvPr id="3" name="Group 3"/>
          <p:cNvGrpSpPr/>
          <p:nvPr/>
        </p:nvGrpSpPr>
        <p:grpSpPr>
          <a:xfrm>
            <a:off x="1028700" y="1028700"/>
            <a:ext cx="16526542" cy="614230"/>
            <a:chOff x="0" y="0"/>
            <a:chExt cx="22035390" cy="818973"/>
          </a:xfrm>
        </p:grpSpPr>
        <p:sp>
          <p:nvSpPr>
            <p:cNvPr id="4" name="Freeform 4"/>
            <p:cNvSpPr/>
            <p:nvPr/>
          </p:nvSpPr>
          <p:spPr>
            <a:xfrm>
              <a:off x="13770680" y="78758"/>
              <a:ext cx="3610147" cy="664594"/>
            </a:xfrm>
            <a:custGeom>
              <a:avLst/>
              <a:gdLst/>
              <a:ahLst/>
              <a:cxnLst/>
              <a:rect l="l" t="t" r="r" b="b"/>
              <a:pathLst>
                <a:path w="3610147" h="664594">
                  <a:moveTo>
                    <a:pt x="0" y="0"/>
                  </a:moveTo>
                  <a:lnTo>
                    <a:pt x="3610147" y="0"/>
                  </a:lnTo>
                  <a:lnTo>
                    <a:pt x="3610147" y="664594"/>
                  </a:lnTo>
                  <a:lnTo>
                    <a:pt x="0" y="664594"/>
                  </a:lnTo>
                  <a:lnTo>
                    <a:pt x="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5" name="AutoShape 5"/>
            <p:cNvSpPr/>
            <p:nvPr/>
          </p:nvSpPr>
          <p:spPr>
            <a:xfrm>
              <a:off x="15859827" y="730420"/>
              <a:ext cx="6175563" cy="0"/>
            </a:xfrm>
            <a:prstGeom prst="line">
              <a:avLst/>
            </a:prstGeom>
            <a:ln w="25863" cap="flat">
              <a:solidFill>
                <a:srgbClr val="FFFFFF"/>
              </a:solidFill>
              <a:prstDash val="solid"/>
              <a:headEnd type="none" w="sm" len="sm"/>
              <a:tailEnd type="none" w="sm" len="sm"/>
            </a:ln>
          </p:spPr>
        </p:sp>
        <p:sp>
          <p:nvSpPr>
            <p:cNvPr id="6" name="Freeform 6"/>
            <p:cNvSpPr/>
            <p:nvPr/>
          </p:nvSpPr>
          <p:spPr>
            <a:xfrm flipH="1">
              <a:off x="4654563" y="78758"/>
              <a:ext cx="3610147" cy="664594"/>
            </a:xfrm>
            <a:custGeom>
              <a:avLst/>
              <a:gdLst/>
              <a:ahLst/>
              <a:cxnLst/>
              <a:rect l="l" t="t" r="r" b="b"/>
              <a:pathLst>
                <a:path w="3610147" h="664594">
                  <a:moveTo>
                    <a:pt x="3610147" y="0"/>
                  </a:moveTo>
                  <a:lnTo>
                    <a:pt x="0" y="0"/>
                  </a:lnTo>
                  <a:lnTo>
                    <a:pt x="0" y="664594"/>
                  </a:lnTo>
                  <a:lnTo>
                    <a:pt x="3610147" y="664594"/>
                  </a:lnTo>
                  <a:lnTo>
                    <a:pt x="3610147"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7" name="AutoShape 7"/>
            <p:cNvSpPr/>
            <p:nvPr/>
          </p:nvSpPr>
          <p:spPr>
            <a:xfrm>
              <a:off x="0" y="730420"/>
              <a:ext cx="6175563" cy="0"/>
            </a:xfrm>
            <a:prstGeom prst="line">
              <a:avLst/>
            </a:prstGeom>
            <a:ln w="25863" cap="flat">
              <a:solidFill>
                <a:srgbClr val="FFFFFF"/>
              </a:solidFill>
              <a:prstDash val="solid"/>
              <a:headEnd type="none" w="sm" len="sm"/>
              <a:tailEnd type="none" w="sm" len="sm"/>
            </a:ln>
          </p:spPr>
        </p:sp>
        <p:sp>
          <p:nvSpPr>
            <p:cNvPr id="8" name="TextBox 8"/>
            <p:cNvSpPr txBox="1"/>
            <p:nvPr/>
          </p:nvSpPr>
          <p:spPr>
            <a:xfrm>
              <a:off x="8316436" y="-85725"/>
              <a:ext cx="5402517" cy="904698"/>
            </a:xfrm>
            <a:prstGeom prst="rect">
              <a:avLst/>
            </a:prstGeom>
          </p:spPr>
          <p:txBody>
            <a:bodyPr lIns="0" tIns="0" rIns="0" bIns="0" rtlCol="0" anchor="t">
              <a:spAutoFit/>
            </a:bodyPr>
            <a:lstStyle/>
            <a:p>
              <a:pPr algn="ctr">
                <a:lnSpc>
                  <a:spcPts val="5702"/>
                </a:lnSpc>
              </a:pPr>
              <a:r>
                <a:rPr lang="en-US" sz="4072">
                  <a:solidFill>
                    <a:srgbClr val="FFFFFF"/>
                  </a:solidFill>
                  <a:ea typeface="字由点字倔强黑"/>
                </a:rPr>
                <a:t>主要功能</a:t>
              </a:r>
            </a:p>
          </p:txBody>
        </p:sp>
      </p:grpSp>
      <p:sp>
        <p:nvSpPr>
          <p:cNvPr id="9" name="Freeform 9"/>
          <p:cNvSpPr/>
          <p:nvPr/>
        </p:nvSpPr>
        <p:spPr>
          <a:xfrm>
            <a:off x="0" y="7152430"/>
            <a:ext cx="18288000" cy="2972435"/>
          </a:xfrm>
          <a:custGeom>
            <a:avLst/>
            <a:gdLst/>
            <a:ahLst/>
            <a:cxnLst/>
            <a:rect l="l" t="t" r="r" b="b"/>
            <a:pathLst>
              <a:path w="18288000" h="2972435">
                <a:moveTo>
                  <a:pt x="0" y="0"/>
                </a:moveTo>
                <a:lnTo>
                  <a:pt x="18288000" y="0"/>
                </a:lnTo>
                <a:lnTo>
                  <a:pt x="18288000" y="2972435"/>
                </a:lnTo>
                <a:lnTo>
                  <a:pt x="0" y="2972435"/>
                </a:lnTo>
                <a:lnTo>
                  <a:pt x="0" y="0"/>
                </a:lnTo>
                <a:close/>
              </a:path>
            </a:pathLst>
          </a:custGeom>
          <a:blipFill>
            <a:blip r:embed="rId5">
              <a:alphaModFix amt="27000"/>
            </a:blip>
            <a:stretch>
              <a:fillRect t="-216282" b="-29284"/>
            </a:stretch>
          </a:blipFill>
        </p:spPr>
      </p:sp>
      <p:sp>
        <p:nvSpPr>
          <p:cNvPr id="11" name="AutoShape 11"/>
          <p:cNvSpPr/>
          <p:nvPr/>
        </p:nvSpPr>
        <p:spPr>
          <a:xfrm>
            <a:off x="11890648" y="4961044"/>
            <a:ext cx="609991" cy="0"/>
          </a:xfrm>
          <a:prstGeom prst="line">
            <a:avLst/>
          </a:prstGeom>
          <a:ln w="19050" cap="flat">
            <a:solidFill>
              <a:srgbClr val="FFFFFF"/>
            </a:solidFill>
            <a:prstDash val="solid"/>
            <a:headEnd type="none" w="sm" len="sm"/>
            <a:tailEnd type="none" w="sm" len="sm"/>
          </a:ln>
        </p:spPr>
      </p:sp>
      <p:sp>
        <p:nvSpPr>
          <p:cNvPr id="12" name="AutoShape 12"/>
          <p:cNvSpPr/>
          <p:nvPr/>
        </p:nvSpPr>
        <p:spPr>
          <a:xfrm>
            <a:off x="11863157" y="7527141"/>
            <a:ext cx="612795" cy="0"/>
          </a:xfrm>
          <a:prstGeom prst="line">
            <a:avLst/>
          </a:prstGeom>
          <a:ln w="19050" cap="flat">
            <a:solidFill>
              <a:srgbClr val="FFFFFF"/>
            </a:solidFill>
            <a:prstDash val="solid"/>
            <a:headEnd type="none" w="sm" len="sm"/>
            <a:tailEnd type="none" w="sm" len="sm"/>
          </a:ln>
        </p:spPr>
      </p:sp>
      <p:sp>
        <p:nvSpPr>
          <p:cNvPr id="13" name="AutoShape 13"/>
          <p:cNvSpPr/>
          <p:nvPr/>
        </p:nvSpPr>
        <p:spPr>
          <a:xfrm>
            <a:off x="11863157" y="2333916"/>
            <a:ext cx="643939" cy="0"/>
          </a:xfrm>
          <a:prstGeom prst="line">
            <a:avLst/>
          </a:prstGeom>
          <a:ln w="19050" cap="flat">
            <a:solidFill>
              <a:srgbClr val="FFFFFF"/>
            </a:solidFill>
            <a:prstDash val="solid"/>
            <a:headEnd type="none" w="sm" len="sm"/>
            <a:tailEnd type="none" w="sm" len="sm"/>
          </a:ln>
        </p:spPr>
      </p:sp>
      <p:grpSp>
        <p:nvGrpSpPr>
          <p:cNvPr id="14" name="Group 14"/>
          <p:cNvGrpSpPr/>
          <p:nvPr/>
        </p:nvGrpSpPr>
        <p:grpSpPr>
          <a:xfrm>
            <a:off x="8070500" y="3745086"/>
            <a:ext cx="3086100" cy="3086100"/>
            <a:chOff x="0" y="0"/>
            <a:chExt cx="812800" cy="812800"/>
          </a:xfrm>
        </p:grpSpPr>
        <p:sp>
          <p:nvSpPr>
            <p:cNvPr id="15" name="Freeform 1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FFFFFF"/>
            </a:solidFill>
          </p:spPr>
        </p:sp>
        <p:sp>
          <p:nvSpPr>
            <p:cNvPr id="16" name="TextBox 16"/>
            <p:cNvSpPr txBox="1"/>
            <p:nvPr/>
          </p:nvSpPr>
          <p:spPr>
            <a:xfrm>
              <a:off x="0" y="50800"/>
              <a:ext cx="711200" cy="558800"/>
            </a:xfrm>
            <a:prstGeom prst="rect">
              <a:avLst/>
            </a:prstGeom>
          </p:spPr>
          <p:txBody>
            <a:bodyPr lIns="50800" tIns="50800" rIns="50800" bIns="50800" rtlCol="0" anchor="ctr"/>
            <a:lstStyle/>
            <a:p>
              <a:pPr algn="ctr">
                <a:lnSpc>
                  <a:spcPts val="4500"/>
                </a:lnSpc>
              </a:pPr>
              <a:endParaRPr/>
            </a:p>
          </p:txBody>
        </p:sp>
      </p:grpSp>
      <p:sp>
        <p:nvSpPr>
          <p:cNvPr id="17" name="TextBox 17"/>
          <p:cNvSpPr txBox="1"/>
          <p:nvPr/>
        </p:nvSpPr>
        <p:spPr>
          <a:xfrm>
            <a:off x="11863157" y="4971581"/>
            <a:ext cx="4836286" cy="1427912"/>
          </a:xfrm>
          <a:prstGeom prst="rect">
            <a:avLst/>
          </a:prstGeom>
        </p:spPr>
        <p:txBody>
          <a:bodyPr lIns="0" tIns="0" rIns="0" bIns="0" rtlCol="0" anchor="t">
            <a:spAutoFit/>
          </a:bodyPr>
          <a:lstStyle/>
          <a:p>
            <a:pPr algn="just">
              <a:lnSpc>
                <a:spcPts val="3826"/>
              </a:lnSpc>
            </a:pPr>
            <a:r>
              <a:rPr lang="en-US" sz="2125">
                <a:solidFill>
                  <a:srgbClr val="FFFFFF"/>
                </a:solidFill>
                <a:ea typeface="字由点字倔强黑"/>
              </a:rPr>
              <a:t>采用加密技术保护数据安全，并设定不同级别的权限控制，确保数据只对授权人员可见</a:t>
            </a:r>
          </a:p>
        </p:txBody>
      </p:sp>
      <p:sp>
        <p:nvSpPr>
          <p:cNvPr id="18" name="TextBox 18"/>
          <p:cNvSpPr txBox="1"/>
          <p:nvPr/>
        </p:nvSpPr>
        <p:spPr>
          <a:xfrm>
            <a:off x="11890648" y="4230861"/>
            <a:ext cx="4107943" cy="555689"/>
          </a:xfrm>
          <a:prstGeom prst="rect">
            <a:avLst/>
          </a:prstGeom>
        </p:spPr>
        <p:txBody>
          <a:bodyPr lIns="0" tIns="0" rIns="0" bIns="0" rtlCol="0" anchor="t">
            <a:spAutoFit/>
          </a:bodyPr>
          <a:lstStyle/>
          <a:p>
            <a:pPr algn="just">
              <a:lnSpc>
                <a:spcPts val="4543"/>
              </a:lnSpc>
            </a:pPr>
            <a:r>
              <a:rPr lang="en-US" sz="3245">
                <a:solidFill>
                  <a:srgbClr val="FFFFFF"/>
                </a:solidFill>
                <a:ea typeface="字由点字典黑 75J"/>
              </a:rPr>
              <a:t>数据加密与权限控制</a:t>
            </a:r>
          </a:p>
        </p:txBody>
      </p:sp>
      <p:sp>
        <p:nvSpPr>
          <p:cNvPr id="19" name="TextBox 19"/>
          <p:cNvSpPr txBox="1"/>
          <p:nvPr/>
        </p:nvSpPr>
        <p:spPr>
          <a:xfrm>
            <a:off x="11890648" y="7498566"/>
            <a:ext cx="4739311" cy="3424130"/>
          </a:xfrm>
          <a:prstGeom prst="rect">
            <a:avLst/>
          </a:prstGeom>
        </p:spPr>
        <p:txBody>
          <a:bodyPr lIns="0" tIns="0" rIns="0" bIns="0" rtlCol="0" anchor="t">
            <a:spAutoFit/>
          </a:bodyPr>
          <a:lstStyle/>
          <a:p>
            <a:pPr algn="just">
              <a:lnSpc>
                <a:spcPts val="3933"/>
              </a:lnSpc>
            </a:pPr>
            <a:r>
              <a:rPr lang="en-US" sz="2185">
                <a:solidFill>
                  <a:srgbClr val="FFFFFF"/>
                </a:solidFill>
                <a:ea typeface="字由点字倔强黑"/>
              </a:rPr>
              <a:t>生成资金流向报告和审计记录，提供给监管机构和合作伙伴，确保合规性和透明度；执行预设的智能合约，自动化资金流向监管流程，减少人为干预和错误。</a:t>
            </a:r>
          </a:p>
          <a:p>
            <a:pPr algn="just">
              <a:lnSpc>
                <a:spcPts val="3933"/>
              </a:lnSpc>
            </a:pPr>
            <a:endParaRPr lang="en-US" sz="2185">
              <a:solidFill>
                <a:srgbClr val="FFFFFF"/>
              </a:solidFill>
              <a:ea typeface="字由点字倔强黑"/>
            </a:endParaRPr>
          </a:p>
          <a:p>
            <a:pPr algn="just">
              <a:lnSpc>
                <a:spcPts val="3933"/>
              </a:lnSpc>
            </a:pPr>
            <a:endParaRPr lang="en-US" sz="2185">
              <a:solidFill>
                <a:srgbClr val="FFFFFF"/>
              </a:solidFill>
              <a:ea typeface="字由点字倔强黑"/>
            </a:endParaRPr>
          </a:p>
        </p:txBody>
      </p:sp>
      <p:sp>
        <p:nvSpPr>
          <p:cNvPr id="20" name="TextBox 20"/>
          <p:cNvSpPr txBox="1"/>
          <p:nvPr/>
        </p:nvSpPr>
        <p:spPr>
          <a:xfrm>
            <a:off x="11863157" y="6774534"/>
            <a:ext cx="5692085" cy="538854"/>
          </a:xfrm>
          <a:prstGeom prst="rect">
            <a:avLst/>
          </a:prstGeom>
        </p:spPr>
        <p:txBody>
          <a:bodyPr lIns="0" tIns="0" rIns="0" bIns="0" rtlCol="0" anchor="t">
            <a:spAutoFit/>
          </a:bodyPr>
          <a:lstStyle/>
          <a:p>
            <a:pPr algn="just">
              <a:lnSpc>
                <a:spcPts val="4424"/>
              </a:lnSpc>
            </a:pPr>
            <a:r>
              <a:rPr lang="en-US" sz="3160">
                <a:solidFill>
                  <a:srgbClr val="FFFFFF"/>
                </a:solidFill>
                <a:ea typeface="字由点字典黑 75J"/>
              </a:rPr>
              <a:t>报告与审计功能智能合与约执行</a:t>
            </a:r>
          </a:p>
        </p:txBody>
      </p:sp>
      <p:sp>
        <p:nvSpPr>
          <p:cNvPr id="21" name="TextBox 21"/>
          <p:cNvSpPr txBox="1"/>
          <p:nvPr/>
        </p:nvSpPr>
        <p:spPr>
          <a:xfrm>
            <a:off x="11863157" y="2302272"/>
            <a:ext cx="5105440" cy="1442815"/>
          </a:xfrm>
          <a:prstGeom prst="rect">
            <a:avLst/>
          </a:prstGeom>
        </p:spPr>
        <p:txBody>
          <a:bodyPr lIns="0" tIns="0" rIns="0" bIns="0" rtlCol="0" anchor="t">
            <a:spAutoFit/>
          </a:bodyPr>
          <a:lstStyle/>
          <a:p>
            <a:pPr algn="just">
              <a:lnSpc>
                <a:spcPts val="3908"/>
              </a:lnSpc>
            </a:pPr>
            <a:r>
              <a:rPr lang="en-US" sz="2171">
                <a:solidFill>
                  <a:srgbClr val="FFFFFF"/>
                </a:solidFill>
                <a:ea typeface="字由点字倔强黑"/>
              </a:rPr>
              <a:t>记录企业间的资金交易行为；同时支持多方数据共享和跨机构数据交换，促进信息互通，加强资金流向监管的一体化管理。</a:t>
            </a:r>
          </a:p>
        </p:txBody>
      </p:sp>
      <p:sp>
        <p:nvSpPr>
          <p:cNvPr id="22" name="TextBox 22"/>
          <p:cNvSpPr txBox="1"/>
          <p:nvPr/>
        </p:nvSpPr>
        <p:spPr>
          <a:xfrm>
            <a:off x="11863157" y="1585780"/>
            <a:ext cx="5314605" cy="544304"/>
          </a:xfrm>
          <a:prstGeom prst="rect">
            <a:avLst/>
          </a:prstGeom>
        </p:spPr>
        <p:txBody>
          <a:bodyPr lIns="0" tIns="0" rIns="0" bIns="0" rtlCol="0" anchor="t">
            <a:spAutoFit/>
          </a:bodyPr>
          <a:lstStyle/>
          <a:p>
            <a:pPr>
              <a:lnSpc>
                <a:spcPts val="4488"/>
              </a:lnSpc>
            </a:pPr>
            <a:r>
              <a:rPr lang="en-US" sz="3206">
                <a:solidFill>
                  <a:srgbClr val="FFFFFF"/>
                </a:solidFill>
                <a:ea typeface="字由点字典黑 75J"/>
              </a:rPr>
              <a:t>资金交易记录及多方数据共享</a:t>
            </a:r>
          </a:p>
        </p:txBody>
      </p:sp>
      <p:pic>
        <p:nvPicPr>
          <p:cNvPr id="1025" name="Picture 1">
            <a:extLst>
              <a:ext uri="{FF2B5EF4-FFF2-40B4-BE49-F238E27FC236}">
                <a16:creationId xmlns:a16="http://schemas.microsoft.com/office/drawing/2014/main" id="{DD75C1CD-5704-66D6-BB2F-4F03AA425F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2184737"/>
            <a:ext cx="7537099" cy="70144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82" y="-816219"/>
            <a:ext cx="10450058" cy="11712423"/>
          </a:xfrm>
          <a:custGeom>
            <a:avLst/>
            <a:gdLst/>
            <a:ahLst/>
            <a:cxnLst/>
            <a:rect l="l" t="t" r="r" b="b"/>
            <a:pathLst>
              <a:path w="10450058" h="11712423">
                <a:moveTo>
                  <a:pt x="0" y="0"/>
                </a:moveTo>
                <a:lnTo>
                  <a:pt x="10450059" y="0"/>
                </a:lnTo>
                <a:lnTo>
                  <a:pt x="10450059" y="11712423"/>
                </a:lnTo>
                <a:lnTo>
                  <a:pt x="0" y="11712423"/>
                </a:lnTo>
                <a:lnTo>
                  <a:pt x="0" y="0"/>
                </a:lnTo>
                <a:close/>
              </a:path>
            </a:pathLst>
          </a:custGeom>
          <a:blipFill>
            <a:blip r:embed="rId2">
              <a:alphaModFix amt="26000"/>
              <a:extLst>
                <a:ext uri="{96DAC541-7B7A-43D3-8B79-37D633B846F1}">
                  <asvg:svgBlip xmlns:asvg="http://schemas.microsoft.com/office/drawing/2016/SVG/main" r:embed="rId3"/>
                </a:ext>
              </a:extLst>
            </a:blip>
            <a:stretch>
              <a:fillRect l="-92743" r="-20974" b="-90683"/>
            </a:stretch>
          </a:blipFill>
        </p:spPr>
      </p:sp>
      <p:sp>
        <p:nvSpPr>
          <p:cNvPr id="3" name="Freeform 3"/>
          <p:cNvSpPr/>
          <p:nvPr/>
        </p:nvSpPr>
        <p:spPr>
          <a:xfrm>
            <a:off x="8256173" y="0"/>
            <a:ext cx="14630400" cy="8229600"/>
          </a:xfrm>
          <a:custGeom>
            <a:avLst/>
            <a:gdLst/>
            <a:ahLst/>
            <a:cxnLst/>
            <a:rect l="l" t="t" r="r" b="b"/>
            <a:pathLst>
              <a:path w="14630400" h="8229600">
                <a:moveTo>
                  <a:pt x="0" y="0"/>
                </a:moveTo>
                <a:lnTo>
                  <a:pt x="14630400" y="0"/>
                </a:lnTo>
                <a:lnTo>
                  <a:pt x="14630400" y="8229600"/>
                </a:lnTo>
                <a:lnTo>
                  <a:pt x="0" y="8229600"/>
                </a:lnTo>
                <a:lnTo>
                  <a:pt x="0" y="0"/>
                </a:lnTo>
                <a:close/>
              </a:path>
            </a:pathLst>
          </a:custGeom>
          <a:blipFill>
            <a:blip r:embed="rId4">
              <a:alphaModFix amt="80000"/>
            </a:blip>
            <a:stretch>
              <a:fillRect/>
            </a:stretch>
          </a:blipFill>
        </p:spPr>
      </p:sp>
      <p:grpSp>
        <p:nvGrpSpPr>
          <p:cNvPr id="4" name="Group 4"/>
          <p:cNvGrpSpPr/>
          <p:nvPr/>
        </p:nvGrpSpPr>
        <p:grpSpPr>
          <a:xfrm rot="-5400000">
            <a:off x="1486660" y="2059775"/>
            <a:ext cx="5597294" cy="6513215"/>
            <a:chOff x="0" y="0"/>
            <a:chExt cx="698500" cy="812800"/>
          </a:xfrm>
        </p:grpSpPr>
        <p:sp>
          <p:nvSpPr>
            <p:cNvPr id="5" name="Freeform 5"/>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000000"/>
            </a:solidFill>
            <a:ln w="19050" cap="sq">
              <a:solidFill>
                <a:srgbClr val="EFEFEF"/>
              </a:solidFill>
              <a:prstDash val="solid"/>
              <a:miter/>
            </a:ln>
          </p:spPr>
        </p:sp>
        <p:sp>
          <p:nvSpPr>
            <p:cNvPr id="6" name="TextBox 6"/>
            <p:cNvSpPr txBox="1"/>
            <p:nvPr/>
          </p:nvSpPr>
          <p:spPr>
            <a:xfrm>
              <a:off x="0" y="92075"/>
              <a:ext cx="698500" cy="581025"/>
            </a:xfrm>
            <a:prstGeom prst="rect">
              <a:avLst/>
            </a:prstGeom>
          </p:spPr>
          <p:txBody>
            <a:bodyPr lIns="50800" tIns="50800" rIns="50800" bIns="50800" rtlCol="0" anchor="ctr"/>
            <a:lstStyle/>
            <a:p>
              <a:pPr algn="ctr">
                <a:lnSpc>
                  <a:spcPts val="3079"/>
                </a:lnSpc>
              </a:pPr>
              <a:endParaRPr/>
            </a:p>
          </p:txBody>
        </p:sp>
      </p:grpSp>
      <p:grpSp>
        <p:nvGrpSpPr>
          <p:cNvPr id="7" name="Group 7"/>
          <p:cNvGrpSpPr/>
          <p:nvPr/>
        </p:nvGrpSpPr>
        <p:grpSpPr>
          <a:xfrm>
            <a:off x="1176316" y="2623995"/>
            <a:ext cx="6217984" cy="5384774"/>
            <a:chOff x="0" y="0"/>
            <a:chExt cx="6350000" cy="5499100"/>
          </a:xfrm>
        </p:grpSpPr>
        <p:sp>
          <p:nvSpPr>
            <p:cNvPr id="8" name="Freeform 8"/>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5"/>
              <a:stretch>
                <a:fillRect l="-1727" r="-13739"/>
              </a:stretch>
            </a:blipFill>
          </p:spPr>
        </p:sp>
      </p:grpSp>
      <p:grpSp>
        <p:nvGrpSpPr>
          <p:cNvPr id="9" name="Group 9"/>
          <p:cNvGrpSpPr/>
          <p:nvPr/>
        </p:nvGrpSpPr>
        <p:grpSpPr>
          <a:xfrm>
            <a:off x="7541915" y="6385002"/>
            <a:ext cx="5717724" cy="1730027"/>
            <a:chOff x="0" y="0"/>
            <a:chExt cx="12514716" cy="3786611"/>
          </a:xfrm>
        </p:grpSpPr>
        <p:sp>
          <p:nvSpPr>
            <p:cNvPr id="10" name="Freeform 10"/>
            <p:cNvSpPr/>
            <p:nvPr/>
          </p:nvSpPr>
          <p:spPr>
            <a:xfrm>
              <a:off x="0" y="0"/>
              <a:ext cx="12514717" cy="3786611"/>
            </a:xfrm>
            <a:custGeom>
              <a:avLst/>
              <a:gdLst/>
              <a:ahLst/>
              <a:cxnLst/>
              <a:rect l="l" t="t" r="r" b="b"/>
              <a:pathLst>
                <a:path w="12514717" h="3786611">
                  <a:moveTo>
                    <a:pt x="1324610" y="0"/>
                  </a:moveTo>
                  <a:lnTo>
                    <a:pt x="0" y="0"/>
                  </a:lnTo>
                  <a:lnTo>
                    <a:pt x="0" y="2462001"/>
                  </a:lnTo>
                  <a:lnTo>
                    <a:pt x="1324610" y="3786611"/>
                  </a:lnTo>
                  <a:lnTo>
                    <a:pt x="12514717" y="3786611"/>
                  </a:lnTo>
                  <a:lnTo>
                    <a:pt x="12514717" y="0"/>
                  </a:lnTo>
                  <a:lnTo>
                    <a:pt x="1324610" y="0"/>
                  </a:lnTo>
                  <a:close/>
                </a:path>
              </a:pathLst>
            </a:custGeom>
            <a:solidFill>
              <a:srgbClr val="7A00FF"/>
            </a:solidFill>
          </p:spPr>
        </p:sp>
      </p:grpSp>
      <p:sp>
        <p:nvSpPr>
          <p:cNvPr id="11" name="TextBox 11"/>
          <p:cNvSpPr txBox="1"/>
          <p:nvPr/>
        </p:nvSpPr>
        <p:spPr>
          <a:xfrm>
            <a:off x="7541915" y="6535244"/>
            <a:ext cx="5717724" cy="1286669"/>
          </a:xfrm>
          <a:prstGeom prst="rect">
            <a:avLst/>
          </a:prstGeom>
        </p:spPr>
        <p:txBody>
          <a:bodyPr lIns="0" tIns="0" rIns="0" bIns="0" rtlCol="0" anchor="t">
            <a:spAutoFit/>
          </a:bodyPr>
          <a:lstStyle/>
          <a:p>
            <a:pPr algn="ctr">
              <a:lnSpc>
                <a:spcPts val="10558"/>
              </a:lnSpc>
            </a:pPr>
            <a:r>
              <a:rPr lang="en-US" sz="7541">
                <a:solidFill>
                  <a:srgbClr val="FFFFFF"/>
                </a:solidFill>
                <a:ea typeface="字由点字倔强黑"/>
              </a:rPr>
              <a:t>功能架构</a:t>
            </a:r>
          </a:p>
        </p:txBody>
      </p:sp>
      <p:sp>
        <p:nvSpPr>
          <p:cNvPr id="12" name="TextBox 12"/>
          <p:cNvSpPr txBox="1"/>
          <p:nvPr/>
        </p:nvSpPr>
        <p:spPr>
          <a:xfrm>
            <a:off x="7541915" y="4166912"/>
            <a:ext cx="5717724" cy="1848402"/>
          </a:xfrm>
          <a:prstGeom prst="rect">
            <a:avLst/>
          </a:prstGeom>
        </p:spPr>
        <p:txBody>
          <a:bodyPr lIns="0" tIns="0" rIns="0" bIns="0" rtlCol="0" anchor="t">
            <a:spAutoFit/>
          </a:bodyPr>
          <a:lstStyle/>
          <a:p>
            <a:pPr marL="0" lvl="0" indent="0">
              <a:lnSpc>
                <a:spcPts val="7444"/>
              </a:lnSpc>
              <a:spcBef>
                <a:spcPct val="0"/>
              </a:spcBef>
            </a:pPr>
            <a:r>
              <a:rPr lang="en-US" sz="5317">
                <a:solidFill>
                  <a:srgbClr val="FFFFFF"/>
                </a:solidFill>
                <a:latin typeface="Inndam"/>
              </a:rPr>
              <a:t>Research Process</a:t>
            </a:r>
          </a:p>
        </p:txBody>
      </p:sp>
      <p:sp>
        <p:nvSpPr>
          <p:cNvPr id="13" name="TextBox 13"/>
          <p:cNvSpPr txBox="1"/>
          <p:nvPr/>
        </p:nvSpPr>
        <p:spPr>
          <a:xfrm>
            <a:off x="12013853" y="3284596"/>
            <a:ext cx="5245447" cy="4257818"/>
          </a:xfrm>
          <a:prstGeom prst="rect">
            <a:avLst/>
          </a:prstGeom>
        </p:spPr>
        <p:txBody>
          <a:bodyPr lIns="0" tIns="0" rIns="0" bIns="0" rtlCol="0" anchor="t">
            <a:spAutoFit/>
          </a:bodyPr>
          <a:lstStyle/>
          <a:p>
            <a:pPr marL="0" lvl="0" indent="0" algn="r">
              <a:lnSpc>
                <a:spcPts val="34755"/>
              </a:lnSpc>
              <a:spcBef>
                <a:spcPct val="0"/>
              </a:spcBef>
            </a:pPr>
            <a:r>
              <a:rPr lang="en-US" sz="24825">
                <a:solidFill>
                  <a:srgbClr val="FFFFFF"/>
                </a:solidFill>
                <a:latin typeface="Inndam"/>
              </a:rPr>
              <a:t>02</a:t>
            </a:r>
          </a:p>
        </p:txBody>
      </p:sp>
      <p:sp>
        <p:nvSpPr>
          <p:cNvPr id="14" name="Freeform 14"/>
          <p:cNvSpPr/>
          <p:nvPr/>
        </p:nvSpPr>
        <p:spPr>
          <a:xfrm>
            <a:off x="13995803" y="2517735"/>
            <a:ext cx="3263497" cy="625081"/>
          </a:xfrm>
          <a:custGeom>
            <a:avLst/>
            <a:gdLst/>
            <a:ahLst/>
            <a:cxnLst/>
            <a:rect l="l" t="t" r="r" b="b"/>
            <a:pathLst>
              <a:path w="3263497" h="625081">
                <a:moveTo>
                  <a:pt x="0" y="0"/>
                </a:moveTo>
                <a:lnTo>
                  <a:pt x="3263497" y="0"/>
                </a:lnTo>
                <a:lnTo>
                  <a:pt x="3263497" y="625081"/>
                </a:lnTo>
                <a:lnTo>
                  <a:pt x="0" y="625081"/>
                </a:lnTo>
                <a:lnTo>
                  <a:pt x="0" y="0"/>
                </a:lnTo>
                <a:close/>
              </a:path>
            </a:pathLst>
          </a:custGeom>
          <a:blipFill>
            <a:blip r:embed="rId6">
              <a:extLst>
                <a:ext uri="{96DAC541-7B7A-43D3-8B79-37D633B846F1}">
                  <asvg:svgBlip xmlns:asvg="http://schemas.microsoft.com/office/drawing/2016/SVG/main" r:embed="rId7"/>
                </a:ext>
              </a:extLst>
            </a:blip>
            <a:stretch>
              <a:fillRect t="-49326" b="-372766"/>
            </a:stretch>
          </a:blipFill>
        </p:spPr>
      </p:sp>
      <p:sp>
        <p:nvSpPr>
          <p:cNvPr id="15" name="Freeform 15"/>
          <p:cNvSpPr/>
          <p:nvPr/>
        </p:nvSpPr>
        <p:spPr>
          <a:xfrm rot="-10800000" flipV="1">
            <a:off x="14636577" y="8626000"/>
            <a:ext cx="1910382" cy="632300"/>
          </a:xfrm>
          <a:custGeom>
            <a:avLst/>
            <a:gdLst/>
            <a:ahLst/>
            <a:cxnLst/>
            <a:rect l="l" t="t" r="r" b="b"/>
            <a:pathLst>
              <a:path w="1910382" h="632300">
                <a:moveTo>
                  <a:pt x="0" y="632300"/>
                </a:moveTo>
                <a:lnTo>
                  <a:pt x="1910382" y="632300"/>
                </a:lnTo>
                <a:lnTo>
                  <a:pt x="1910382" y="0"/>
                </a:lnTo>
                <a:lnTo>
                  <a:pt x="0" y="0"/>
                </a:lnTo>
                <a:lnTo>
                  <a:pt x="0" y="632300"/>
                </a:lnTo>
                <a:close/>
              </a:path>
            </a:pathLst>
          </a:custGeom>
          <a:blipFill>
            <a:blip r:embed="rId8">
              <a:extLst>
                <a:ext uri="{96DAC541-7B7A-43D3-8B79-37D633B846F1}">
                  <asvg:svgBlip xmlns:asvg="http://schemas.microsoft.com/office/drawing/2016/SVG/main" r:embed="rId9"/>
                </a:ext>
              </a:extLst>
            </a:blip>
            <a:stretch>
              <a:fillRect l="-41115"/>
            </a:stretch>
          </a:blipFill>
        </p:spPr>
      </p:sp>
      <p:sp>
        <p:nvSpPr>
          <p:cNvPr id="16" name="Freeform 16"/>
          <p:cNvSpPr/>
          <p:nvPr/>
        </p:nvSpPr>
        <p:spPr>
          <a:xfrm rot="-10800000" flipV="1">
            <a:off x="16546959" y="8626000"/>
            <a:ext cx="670693" cy="632300"/>
          </a:xfrm>
          <a:custGeom>
            <a:avLst/>
            <a:gdLst/>
            <a:ahLst/>
            <a:cxnLst/>
            <a:rect l="l" t="t" r="r" b="b"/>
            <a:pathLst>
              <a:path w="670693" h="632300">
                <a:moveTo>
                  <a:pt x="0" y="632300"/>
                </a:moveTo>
                <a:lnTo>
                  <a:pt x="670692" y="632300"/>
                </a:lnTo>
                <a:lnTo>
                  <a:pt x="670692" y="0"/>
                </a:lnTo>
                <a:lnTo>
                  <a:pt x="0" y="0"/>
                </a:lnTo>
                <a:lnTo>
                  <a:pt x="0" y="632300"/>
                </a:lnTo>
                <a:close/>
              </a:path>
            </a:pathLst>
          </a:custGeom>
          <a:blipFill>
            <a:blip r:embed="rId8">
              <a:extLst>
                <a:ext uri="{96DAC541-7B7A-43D3-8B79-37D633B846F1}">
                  <asvg:svgBlip xmlns:asvg="http://schemas.microsoft.com/office/drawing/2016/SVG/main" r:embed="rId9"/>
                </a:ext>
              </a:extLst>
            </a:blip>
            <a:stretch>
              <a:fillRect l="-301950"/>
            </a:stretch>
          </a:blipFill>
        </p:spPr>
      </p:sp>
      <p:sp>
        <p:nvSpPr>
          <p:cNvPr id="17" name="Freeform 17"/>
          <p:cNvSpPr/>
          <p:nvPr/>
        </p:nvSpPr>
        <p:spPr>
          <a:xfrm rot="-944953">
            <a:off x="7994855" y="2520825"/>
            <a:ext cx="2401547" cy="755396"/>
          </a:xfrm>
          <a:custGeom>
            <a:avLst/>
            <a:gdLst/>
            <a:ahLst/>
            <a:cxnLst/>
            <a:rect l="l" t="t" r="r" b="b"/>
            <a:pathLst>
              <a:path w="2401547" h="755396">
                <a:moveTo>
                  <a:pt x="0" y="0"/>
                </a:moveTo>
                <a:lnTo>
                  <a:pt x="2401547" y="0"/>
                </a:lnTo>
                <a:lnTo>
                  <a:pt x="2401547" y="755395"/>
                </a:lnTo>
                <a:lnTo>
                  <a:pt x="0" y="7553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7834159" y="2986737"/>
            <a:ext cx="501864" cy="501864"/>
          </a:xfrm>
          <a:custGeom>
            <a:avLst/>
            <a:gdLst/>
            <a:ahLst/>
            <a:cxnLst/>
            <a:rect l="l" t="t" r="r" b="b"/>
            <a:pathLst>
              <a:path w="501864" h="501864">
                <a:moveTo>
                  <a:pt x="0" y="0"/>
                </a:moveTo>
                <a:lnTo>
                  <a:pt x="501864" y="0"/>
                </a:lnTo>
                <a:lnTo>
                  <a:pt x="501864" y="501864"/>
                </a:lnTo>
                <a:lnTo>
                  <a:pt x="0" y="5018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81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a:stretch>
          </a:blipFill>
        </p:spPr>
      </p:sp>
      <p:grpSp>
        <p:nvGrpSpPr>
          <p:cNvPr id="3" name="Group 3"/>
          <p:cNvGrpSpPr/>
          <p:nvPr/>
        </p:nvGrpSpPr>
        <p:grpSpPr>
          <a:xfrm>
            <a:off x="1028700" y="1028700"/>
            <a:ext cx="16230600" cy="603250"/>
            <a:chOff x="0" y="0"/>
            <a:chExt cx="21640800" cy="804333"/>
          </a:xfrm>
        </p:grpSpPr>
        <p:sp>
          <p:nvSpPr>
            <p:cNvPr id="4" name="Freeform 4"/>
            <p:cNvSpPr/>
            <p:nvPr/>
          </p:nvSpPr>
          <p:spPr>
            <a:xfrm>
              <a:off x="13524087" y="77348"/>
              <a:ext cx="3545500" cy="652693"/>
            </a:xfrm>
            <a:custGeom>
              <a:avLst/>
              <a:gdLst/>
              <a:ahLst/>
              <a:cxnLst/>
              <a:rect l="l" t="t" r="r" b="b"/>
              <a:pathLst>
                <a:path w="3545500" h="652693">
                  <a:moveTo>
                    <a:pt x="0" y="0"/>
                  </a:moveTo>
                  <a:lnTo>
                    <a:pt x="3545500" y="0"/>
                  </a:lnTo>
                  <a:lnTo>
                    <a:pt x="3545500" y="652692"/>
                  </a:lnTo>
                  <a:lnTo>
                    <a:pt x="0" y="652692"/>
                  </a:lnTo>
                  <a:lnTo>
                    <a:pt x="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5" name="AutoShape 5"/>
            <p:cNvSpPr/>
            <p:nvPr/>
          </p:nvSpPr>
          <p:spPr>
            <a:xfrm>
              <a:off x="15575823" y="704640"/>
              <a:ext cx="6064977" cy="0"/>
            </a:xfrm>
            <a:prstGeom prst="line">
              <a:avLst/>
            </a:prstGeom>
            <a:ln w="25400" cap="flat">
              <a:solidFill>
                <a:srgbClr val="FFFFFF"/>
              </a:solidFill>
              <a:prstDash val="solid"/>
              <a:headEnd type="none" w="sm" len="sm"/>
              <a:tailEnd type="none" w="sm" len="sm"/>
            </a:ln>
          </p:spPr>
        </p:sp>
        <p:sp>
          <p:nvSpPr>
            <p:cNvPr id="6" name="Freeform 6"/>
            <p:cNvSpPr/>
            <p:nvPr/>
          </p:nvSpPr>
          <p:spPr>
            <a:xfrm flipH="1">
              <a:off x="4571213" y="77348"/>
              <a:ext cx="3545500" cy="652693"/>
            </a:xfrm>
            <a:custGeom>
              <a:avLst/>
              <a:gdLst/>
              <a:ahLst/>
              <a:cxnLst/>
              <a:rect l="l" t="t" r="r" b="b"/>
              <a:pathLst>
                <a:path w="3545500" h="652693">
                  <a:moveTo>
                    <a:pt x="3545500" y="0"/>
                  </a:moveTo>
                  <a:lnTo>
                    <a:pt x="0" y="0"/>
                  </a:lnTo>
                  <a:lnTo>
                    <a:pt x="0" y="652692"/>
                  </a:lnTo>
                  <a:lnTo>
                    <a:pt x="3545500" y="652692"/>
                  </a:lnTo>
                  <a:lnTo>
                    <a:pt x="354550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7" name="AutoShape 7"/>
            <p:cNvSpPr/>
            <p:nvPr/>
          </p:nvSpPr>
          <p:spPr>
            <a:xfrm>
              <a:off x="0" y="704640"/>
              <a:ext cx="6064977" cy="0"/>
            </a:xfrm>
            <a:prstGeom prst="line">
              <a:avLst/>
            </a:prstGeom>
            <a:ln w="25400" cap="flat">
              <a:solidFill>
                <a:srgbClr val="FFFFFF"/>
              </a:solidFill>
              <a:prstDash val="solid"/>
              <a:headEnd type="none" w="sm" len="sm"/>
              <a:tailEnd type="none" w="sm" len="sm"/>
            </a:ln>
          </p:spPr>
        </p:sp>
        <p:sp>
          <p:nvSpPr>
            <p:cNvPr id="8" name="TextBox 8"/>
            <p:cNvSpPr txBox="1"/>
            <p:nvPr/>
          </p:nvSpPr>
          <p:spPr>
            <a:xfrm>
              <a:off x="8167513" y="-85725"/>
              <a:ext cx="5305773" cy="890058"/>
            </a:xfrm>
            <a:prstGeom prst="rect">
              <a:avLst/>
            </a:prstGeom>
          </p:spPr>
          <p:txBody>
            <a:bodyPr lIns="0" tIns="0" rIns="0" bIns="0" rtlCol="0" anchor="t">
              <a:spAutoFit/>
            </a:bodyPr>
            <a:lstStyle/>
            <a:p>
              <a:pPr algn="ctr">
                <a:lnSpc>
                  <a:spcPts val="5600"/>
                </a:lnSpc>
              </a:pPr>
              <a:r>
                <a:rPr lang="en-US" sz="4000">
                  <a:solidFill>
                    <a:srgbClr val="FFFFFF"/>
                  </a:solidFill>
                  <a:ea typeface="字由点字倔强黑"/>
                </a:rPr>
                <a:t>技术架构</a:t>
              </a:r>
            </a:p>
          </p:txBody>
        </p:sp>
      </p:grpSp>
      <p:grpSp>
        <p:nvGrpSpPr>
          <p:cNvPr id="9" name="Group 9"/>
          <p:cNvGrpSpPr/>
          <p:nvPr/>
        </p:nvGrpSpPr>
        <p:grpSpPr>
          <a:xfrm>
            <a:off x="5413067" y="3887830"/>
            <a:ext cx="7469000" cy="4881699"/>
            <a:chOff x="0" y="0"/>
            <a:chExt cx="9958666" cy="6508932"/>
          </a:xfrm>
        </p:grpSpPr>
        <p:sp>
          <p:nvSpPr>
            <p:cNvPr id="10" name="Freeform 10"/>
            <p:cNvSpPr/>
            <p:nvPr/>
          </p:nvSpPr>
          <p:spPr>
            <a:xfrm>
              <a:off x="0" y="0"/>
              <a:ext cx="9958666" cy="6508932"/>
            </a:xfrm>
            <a:custGeom>
              <a:avLst/>
              <a:gdLst/>
              <a:ahLst/>
              <a:cxnLst/>
              <a:rect l="l" t="t" r="r" b="b"/>
              <a:pathLst>
                <a:path w="9958666" h="6508932">
                  <a:moveTo>
                    <a:pt x="0" y="0"/>
                  </a:moveTo>
                  <a:lnTo>
                    <a:pt x="9958666" y="0"/>
                  </a:lnTo>
                  <a:lnTo>
                    <a:pt x="9958666" y="6508932"/>
                  </a:lnTo>
                  <a:lnTo>
                    <a:pt x="0" y="65089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529709" y="1549758"/>
              <a:ext cx="6899248" cy="577925"/>
            </a:xfrm>
            <a:prstGeom prst="rect">
              <a:avLst/>
            </a:prstGeom>
          </p:spPr>
          <p:txBody>
            <a:bodyPr lIns="0" tIns="0" rIns="0" bIns="0" rtlCol="0" anchor="t">
              <a:spAutoFit/>
            </a:bodyPr>
            <a:lstStyle/>
            <a:p>
              <a:pPr algn="ctr">
                <a:lnSpc>
                  <a:spcPts val="3664"/>
                </a:lnSpc>
              </a:pPr>
              <a:r>
                <a:rPr lang="en-US" sz="2617">
                  <a:solidFill>
                    <a:srgbClr val="FFFFFF"/>
                  </a:solidFill>
                  <a:ea typeface="字由点字典黑 75J"/>
                </a:rPr>
                <a:t>去中心化存储</a:t>
              </a:r>
            </a:p>
          </p:txBody>
        </p:sp>
        <p:sp>
          <p:nvSpPr>
            <p:cNvPr id="12" name="TextBox 12"/>
            <p:cNvSpPr txBox="1"/>
            <p:nvPr/>
          </p:nvSpPr>
          <p:spPr>
            <a:xfrm>
              <a:off x="1529709" y="3401217"/>
              <a:ext cx="6899248" cy="577925"/>
            </a:xfrm>
            <a:prstGeom prst="rect">
              <a:avLst/>
            </a:prstGeom>
          </p:spPr>
          <p:txBody>
            <a:bodyPr lIns="0" tIns="0" rIns="0" bIns="0" rtlCol="0" anchor="t">
              <a:spAutoFit/>
            </a:bodyPr>
            <a:lstStyle/>
            <a:p>
              <a:pPr algn="ctr">
                <a:lnSpc>
                  <a:spcPts val="3664"/>
                </a:lnSpc>
              </a:pPr>
              <a:r>
                <a:rPr lang="en-US" sz="2617">
                  <a:solidFill>
                    <a:srgbClr val="FFFFFF"/>
                  </a:solidFill>
                  <a:ea typeface="字由点字典黑 75J"/>
                </a:rPr>
                <a:t>多方参与共识机制</a:t>
              </a:r>
            </a:p>
          </p:txBody>
        </p:sp>
        <p:sp>
          <p:nvSpPr>
            <p:cNvPr id="13" name="TextBox 13"/>
            <p:cNvSpPr txBox="1"/>
            <p:nvPr/>
          </p:nvSpPr>
          <p:spPr>
            <a:xfrm>
              <a:off x="1529709" y="5252676"/>
              <a:ext cx="6899248" cy="577925"/>
            </a:xfrm>
            <a:prstGeom prst="rect">
              <a:avLst/>
            </a:prstGeom>
          </p:spPr>
          <p:txBody>
            <a:bodyPr lIns="0" tIns="0" rIns="0" bIns="0" rtlCol="0" anchor="t">
              <a:spAutoFit/>
            </a:bodyPr>
            <a:lstStyle/>
            <a:p>
              <a:pPr algn="ctr">
                <a:lnSpc>
                  <a:spcPts val="3664"/>
                </a:lnSpc>
              </a:pPr>
              <a:r>
                <a:rPr lang="en-US" sz="2617">
                  <a:solidFill>
                    <a:srgbClr val="FFFFFF"/>
                  </a:solidFill>
                  <a:ea typeface="字由点字典黑 75J"/>
                </a:rPr>
                <a:t>联盟链技术构建系统</a:t>
              </a:r>
            </a:p>
          </p:txBody>
        </p:sp>
      </p:grpSp>
      <p:sp>
        <p:nvSpPr>
          <p:cNvPr id="14" name="Freeform 14"/>
          <p:cNvSpPr/>
          <p:nvPr/>
        </p:nvSpPr>
        <p:spPr>
          <a:xfrm>
            <a:off x="7296873" y="2645272"/>
            <a:ext cx="3548314" cy="1256388"/>
          </a:xfrm>
          <a:custGeom>
            <a:avLst/>
            <a:gdLst/>
            <a:ahLst/>
            <a:cxnLst/>
            <a:rect l="l" t="t" r="r" b="b"/>
            <a:pathLst>
              <a:path w="3548314" h="1256388">
                <a:moveTo>
                  <a:pt x="0" y="0"/>
                </a:moveTo>
                <a:lnTo>
                  <a:pt x="3548314" y="0"/>
                </a:lnTo>
                <a:lnTo>
                  <a:pt x="3548314" y="1256388"/>
                </a:lnTo>
                <a:lnTo>
                  <a:pt x="0" y="1256388"/>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7628931" y="2783555"/>
            <a:ext cx="2881832" cy="655676"/>
          </a:xfrm>
          <a:prstGeom prst="rect">
            <a:avLst/>
          </a:prstGeom>
        </p:spPr>
        <p:txBody>
          <a:bodyPr lIns="0" tIns="0" rIns="0" bIns="0" rtlCol="0" anchor="t">
            <a:spAutoFit/>
          </a:bodyPr>
          <a:lstStyle/>
          <a:p>
            <a:pPr algn="just">
              <a:lnSpc>
                <a:spcPts val="5661"/>
              </a:lnSpc>
            </a:pPr>
            <a:r>
              <a:rPr lang="en-US" sz="3145">
                <a:solidFill>
                  <a:srgbClr val="FFFFFF"/>
                </a:solidFill>
                <a:ea typeface="字由点字倔强黑"/>
              </a:rPr>
              <a:t>可靠性  稳定性</a:t>
            </a:r>
          </a:p>
        </p:txBody>
      </p:sp>
      <p:grpSp>
        <p:nvGrpSpPr>
          <p:cNvPr id="16" name="Group 16"/>
          <p:cNvGrpSpPr/>
          <p:nvPr/>
        </p:nvGrpSpPr>
        <p:grpSpPr>
          <a:xfrm>
            <a:off x="655609" y="2186842"/>
            <a:ext cx="4295519" cy="5513249"/>
            <a:chOff x="0" y="0"/>
            <a:chExt cx="5727359" cy="7350999"/>
          </a:xfrm>
        </p:grpSpPr>
        <p:sp>
          <p:nvSpPr>
            <p:cNvPr id="17" name="Freeform 17"/>
            <p:cNvSpPr/>
            <p:nvPr/>
          </p:nvSpPr>
          <p:spPr>
            <a:xfrm>
              <a:off x="511787" y="346872"/>
              <a:ext cx="5215572" cy="7004127"/>
            </a:xfrm>
            <a:custGeom>
              <a:avLst/>
              <a:gdLst/>
              <a:ahLst/>
              <a:cxnLst/>
              <a:rect l="l" t="t" r="r" b="b"/>
              <a:pathLst>
                <a:path w="5215572" h="7004127">
                  <a:moveTo>
                    <a:pt x="0" y="0"/>
                  </a:moveTo>
                  <a:lnTo>
                    <a:pt x="5215572" y="0"/>
                  </a:lnTo>
                  <a:lnTo>
                    <a:pt x="5215572" y="7004127"/>
                  </a:lnTo>
                  <a:lnTo>
                    <a:pt x="0" y="7004127"/>
                  </a:lnTo>
                  <a:lnTo>
                    <a:pt x="0" y="0"/>
                  </a:lnTo>
                  <a:close/>
                </a:path>
              </a:pathLst>
            </a:custGeom>
            <a:blipFill>
              <a:blip r:embed="rId7">
                <a:alphaModFix amt="80000"/>
                <a:extLst>
                  <a:ext uri="{96DAC541-7B7A-43D3-8B79-37D633B846F1}">
                    <asvg:svgBlip xmlns:asvg="http://schemas.microsoft.com/office/drawing/2016/SVG/main" r:embed="rId8"/>
                  </a:ext>
                </a:extLst>
              </a:blip>
              <a:stretch>
                <a:fillRect l="-23384" t="-12251" r="-358611" b="-14833"/>
              </a:stretch>
            </a:blipFill>
          </p:spPr>
        </p:sp>
        <p:grpSp>
          <p:nvGrpSpPr>
            <p:cNvPr id="18" name="Group 18"/>
            <p:cNvGrpSpPr/>
            <p:nvPr/>
          </p:nvGrpSpPr>
          <p:grpSpPr>
            <a:xfrm>
              <a:off x="0" y="0"/>
              <a:ext cx="3292209" cy="632096"/>
              <a:chOff x="0" y="0"/>
              <a:chExt cx="15796978" cy="3032982"/>
            </a:xfrm>
          </p:grpSpPr>
          <p:sp>
            <p:nvSpPr>
              <p:cNvPr id="19" name="Freeform 19"/>
              <p:cNvSpPr/>
              <p:nvPr/>
            </p:nvSpPr>
            <p:spPr>
              <a:xfrm>
                <a:off x="0" y="0"/>
                <a:ext cx="15796978" cy="3032982"/>
              </a:xfrm>
              <a:custGeom>
                <a:avLst/>
                <a:gdLst/>
                <a:ahLst/>
                <a:cxnLst/>
                <a:rect l="l" t="t" r="r" b="b"/>
                <a:pathLst>
                  <a:path w="15796978" h="3032982">
                    <a:moveTo>
                      <a:pt x="1324610" y="0"/>
                    </a:moveTo>
                    <a:lnTo>
                      <a:pt x="0" y="0"/>
                    </a:lnTo>
                    <a:lnTo>
                      <a:pt x="0" y="1708372"/>
                    </a:lnTo>
                    <a:lnTo>
                      <a:pt x="1324610" y="3032982"/>
                    </a:lnTo>
                    <a:lnTo>
                      <a:pt x="15796978" y="3032982"/>
                    </a:lnTo>
                    <a:lnTo>
                      <a:pt x="15796978" y="0"/>
                    </a:lnTo>
                    <a:lnTo>
                      <a:pt x="1324610" y="0"/>
                    </a:lnTo>
                    <a:close/>
                  </a:path>
                </a:pathLst>
              </a:custGeom>
              <a:solidFill>
                <a:srgbClr val="7A00FF"/>
              </a:solidFill>
            </p:spPr>
          </p:sp>
        </p:grpSp>
        <p:sp>
          <p:nvSpPr>
            <p:cNvPr id="20" name="TextBox 20"/>
            <p:cNvSpPr txBox="1"/>
            <p:nvPr/>
          </p:nvSpPr>
          <p:spPr>
            <a:xfrm>
              <a:off x="764808" y="1200985"/>
              <a:ext cx="4709531" cy="5567199"/>
            </a:xfrm>
            <a:prstGeom prst="rect">
              <a:avLst/>
            </a:prstGeom>
          </p:spPr>
          <p:txBody>
            <a:bodyPr lIns="0" tIns="0" rIns="0" bIns="0" rtlCol="0" anchor="t">
              <a:spAutoFit/>
            </a:bodyPr>
            <a:lstStyle/>
            <a:p>
              <a:pPr algn="just">
                <a:lnSpc>
                  <a:spcPts val="4859"/>
                </a:lnSpc>
              </a:pPr>
              <a:r>
                <a:rPr lang="en-US" sz="2699">
                  <a:solidFill>
                    <a:srgbClr val="FFFFFF"/>
                  </a:solidFill>
                  <a:ea typeface="字由点字倔强黑"/>
                </a:rPr>
                <a:t>整个系统基于联盟链技术，实现了参与者之间的信任合作，保障数据的安全性和不可篡改性，为各方提供高效、透明的交互环境。</a:t>
              </a:r>
            </a:p>
            <a:p>
              <a:pPr marL="0" lvl="0" indent="0" algn="just">
                <a:lnSpc>
                  <a:spcPts val="4859"/>
                </a:lnSpc>
                <a:spcBef>
                  <a:spcPct val="0"/>
                </a:spcBef>
              </a:pPr>
              <a:endParaRPr lang="en-US" sz="2699">
                <a:solidFill>
                  <a:srgbClr val="FFFFFF"/>
                </a:solidFill>
                <a:ea typeface="字由点字倔强黑"/>
              </a:endParaRPr>
            </a:p>
          </p:txBody>
        </p:sp>
      </p:grpSp>
      <p:sp>
        <p:nvSpPr>
          <p:cNvPr id="21" name="AutoShape 21"/>
          <p:cNvSpPr/>
          <p:nvPr/>
        </p:nvSpPr>
        <p:spPr>
          <a:xfrm>
            <a:off x="4487105" y="7690566"/>
            <a:ext cx="1613495" cy="0"/>
          </a:xfrm>
          <a:prstGeom prst="line">
            <a:avLst/>
          </a:prstGeom>
          <a:ln w="19050" cap="flat">
            <a:solidFill>
              <a:srgbClr val="FFFFFF"/>
            </a:solidFill>
            <a:prstDash val="solid"/>
            <a:headEnd type="none" w="sm" len="sm"/>
            <a:tailEnd type="none" w="sm" len="sm"/>
          </a:ln>
        </p:spPr>
      </p:sp>
      <p:sp>
        <p:nvSpPr>
          <p:cNvPr id="22" name="Freeform 22"/>
          <p:cNvSpPr/>
          <p:nvPr/>
        </p:nvSpPr>
        <p:spPr>
          <a:xfrm>
            <a:off x="655609" y="6988369"/>
            <a:ext cx="4020114" cy="1423443"/>
          </a:xfrm>
          <a:custGeom>
            <a:avLst/>
            <a:gdLst/>
            <a:ahLst/>
            <a:cxnLst/>
            <a:rect l="l" t="t" r="r" b="b"/>
            <a:pathLst>
              <a:path w="4020114" h="1423443">
                <a:moveTo>
                  <a:pt x="0" y="0"/>
                </a:moveTo>
                <a:lnTo>
                  <a:pt x="4020114" y="0"/>
                </a:lnTo>
                <a:lnTo>
                  <a:pt x="4020114" y="1423443"/>
                </a:lnTo>
                <a:lnTo>
                  <a:pt x="0" y="1423443"/>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sp>
      <p:grpSp>
        <p:nvGrpSpPr>
          <p:cNvPr id="23" name="Group 23"/>
          <p:cNvGrpSpPr/>
          <p:nvPr/>
        </p:nvGrpSpPr>
        <p:grpSpPr>
          <a:xfrm>
            <a:off x="910654" y="7311719"/>
            <a:ext cx="3510025" cy="841370"/>
            <a:chOff x="0" y="0"/>
            <a:chExt cx="15796978" cy="3786611"/>
          </a:xfrm>
        </p:grpSpPr>
        <p:sp>
          <p:nvSpPr>
            <p:cNvPr id="24" name="Freeform 24"/>
            <p:cNvSpPr/>
            <p:nvPr/>
          </p:nvSpPr>
          <p:spPr>
            <a:xfrm>
              <a:off x="0" y="0"/>
              <a:ext cx="15796978" cy="3786611"/>
            </a:xfrm>
            <a:custGeom>
              <a:avLst/>
              <a:gdLst/>
              <a:ahLst/>
              <a:cxnLst/>
              <a:rect l="l" t="t" r="r" b="b"/>
              <a:pathLst>
                <a:path w="15796978" h="3786611">
                  <a:moveTo>
                    <a:pt x="1324610" y="0"/>
                  </a:moveTo>
                  <a:lnTo>
                    <a:pt x="0" y="0"/>
                  </a:lnTo>
                  <a:lnTo>
                    <a:pt x="0" y="2462001"/>
                  </a:lnTo>
                  <a:lnTo>
                    <a:pt x="1324610" y="3786611"/>
                  </a:lnTo>
                  <a:lnTo>
                    <a:pt x="15796978" y="3786611"/>
                  </a:lnTo>
                  <a:lnTo>
                    <a:pt x="15796978" y="0"/>
                  </a:lnTo>
                  <a:lnTo>
                    <a:pt x="1324610" y="0"/>
                  </a:lnTo>
                  <a:close/>
                </a:path>
              </a:pathLst>
            </a:custGeom>
            <a:solidFill>
              <a:srgbClr val="7A00FF"/>
            </a:solidFill>
          </p:spPr>
        </p:sp>
      </p:grpSp>
      <p:sp>
        <p:nvSpPr>
          <p:cNvPr id="25" name="TextBox 25"/>
          <p:cNvSpPr txBox="1"/>
          <p:nvPr/>
        </p:nvSpPr>
        <p:spPr>
          <a:xfrm>
            <a:off x="846971" y="7481036"/>
            <a:ext cx="3510025" cy="455112"/>
          </a:xfrm>
          <a:prstGeom prst="rect">
            <a:avLst/>
          </a:prstGeom>
        </p:spPr>
        <p:txBody>
          <a:bodyPr lIns="0" tIns="0" rIns="0" bIns="0" rtlCol="0" anchor="t">
            <a:spAutoFit/>
          </a:bodyPr>
          <a:lstStyle/>
          <a:p>
            <a:pPr marL="0" lvl="0" indent="0" algn="ctr">
              <a:lnSpc>
                <a:spcPts val="3790"/>
              </a:lnSpc>
              <a:spcBef>
                <a:spcPct val="0"/>
              </a:spcBef>
            </a:pPr>
            <a:r>
              <a:rPr lang="en-US" sz="2707">
                <a:solidFill>
                  <a:srgbClr val="FFFFFF"/>
                </a:solidFill>
                <a:ea typeface="字由点字倔强黑"/>
              </a:rPr>
              <a:t>区块链节点、共识算法</a:t>
            </a:r>
          </a:p>
        </p:txBody>
      </p:sp>
      <p:sp>
        <p:nvSpPr>
          <p:cNvPr id="26" name="Freeform 26"/>
          <p:cNvSpPr/>
          <p:nvPr/>
        </p:nvSpPr>
        <p:spPr>
          <a:xfrm>
            <a:off x="13188566" y="2446996"/>
            <a:ext cx="3911679" cy="5253095"/>
          </a:xfrm>
          <a:custGeom>
            <a:avLst/>
            <a:gdLst/>
            <a:ahLst/>
            <a:cxnLst/>
            <a:rect l="l" t="t" r="r" b="b"/>
            <a:pathLst>
              <a:path w="3911679" h="5253095">
                <a:moveTo>
                  <a:pt x="0" y="0"/>
                </a:moveTo>
                <a:lnTo>
                  <a:pt x="3911679" y="0"/>
                </a:lnTo>
                <a:lnTo>
                  <a:pt x="3911679" y="5253095"/>
                </a:lnTo>
                <a:lnTo>
                  <a:pt x="0" y="5253095"/>
                </a:lnTo>
                <a:lnTo>
                  <a:pt x="0" y="0"/>
                </a:lnTo>
                <a:close/>
              </a:path>
            </a:pathLst>
          </a:custGeom>
          <a:blipFill>
            <a:blip r:embed="rId7">
              <a:alphaModFix amt="80000"/>
              <a:extLst>
                <a:ext uri="{96DAC541-7B7A-43D3-8B79-37D633B846F1}">
                  <asvg:svgBlip xmlns:asvg="http://schemas.microsoft.com/office/drawing/2016/SVG/main" r:embed="rId8"/>
                </a:ext>
              </a:extLst>
            </a:blip>
            <a:stretch>
              <a:fillRect l="-23384" t="-12251" r="-358611" b="-14833"/>
            </a:stretch>
          </a:blipFill>
        </p:spPr>
      </p:sp>
      <p:sp>
        <p:nvSpPr>
          <p:cNvPr id="27" name="AutoShape 27"/>
          <p:cNvSpPr/>
          <p:nvPr/>
        </p:nvSpPr>
        <p:spPr>
          <a:xfrm>
            <a:off x="11998783" y="7690566"/>
            <a:ext cx="1613495" cy="0"/>
          </a:xfrm>
          <a:prstGeom prst="line">
            <a:avLst/>
          </a:prstGeom>
          <a:ln w="19050" cap="flat">
            <a:solidFill>
              <a:srgbClr val="FFFFFF"/>
            </a:solidFill>
            <a:prstDash val="solid"/>
            <a:headEnd type="none" w="sm" len="sm"/>
            <a:tailEnd type="none" w="sm" len="sm"/>
          </a:ln>
        </p:spPr>
      </p:sp>
      <p:grpSp>
        <p:nvGrpSpPr>
          <p:cNvPr id="28" name="Group 28"/>
          <p:cNvGrpSpPr/>
          <p:nvPr/>
        </p:nvGrpSpPr>
        <p:grpSpPr>
          <a:xfrm rot="-10800000">
            <a:off x="14913314" y="2186842"/>
            <a:ext cx="2469157" cy="474072"/>
            <a:chOff x="0" y="0"/>
            <a:chExt cx="15796978" cy="3032982"/>
          </a:xfrm>
        </p:grpSpPr>
        <p:sp>
          <p:nvSpPr>
            <p:cNvPr id="29" name="Freeform 29"/>
            <p:cNvSpPr/>
            <p:nvPr/>
          </p:nvSpPr>
          <p:spPr>
            <a:xfrm>
              <a:off x="0" y="0"/>
              <a:ext cx="15796978" cy="3032982"/>
            </a:xfrm>
            <a:custGeom>
              <a:avLst/>
              <a:gdLst/>
              <a:ahLst/>
              <a:cxnLst/>
              <a:rect l="l" t="t" r="r" b="b"/>
              <a:pathLst>
                <a:path w="15796978" h="3032982">
                  <a:moveTo>
                    <a:pt x="1324610" y="0"/>
                  </a:moveTo>
                  <a:lnTo>
                    <a:pt x="0" y="0"/>
                  </a:lnTo>
                  <a:lnTo>
                    <a:pt x="0" y="1708372"/>
                  </a:lnTo>
                  <a:lnTo>
                    <a:pt x="1324610" y="3032982"/>
                  </a:lnTo>
                  <a:lnTo>
                    <a:pt x="15796978" y="3032982"/>
                  </a:lnTo>
                  <a:lnTo>
                    <a:pt x="15796978" y="0"/>
                  </a:lnTo>
                  <a:lnTo>
                    <a:pt x="1324610" y="0"/>
                  </a:lnTo>
                  <a:close/>
                </a:path>
              </a:pathLst>
            </a:custGeom>
            <a:solidFill>
              <a:srgbClr val="7A00FF"/>
            </a:solidFill>
          </p:spPr>
        </p:sp>
      </p:grpSp>
      <p:sp>
        <p:nvSpPr>
          <p:cNvPr id="30" name="TextBox 30"/>
          <p:cNvSpPr txBox="1"/>
          <p:nvPr/>
        </p:nvSpPr>
        <p:spPr>
          <a:xfrm>
            <a:off x="13378331" y="3049480"/>
            <a:ext cx="3532148" cy="4213500"/>
          </a:xfrm>
          <a:prstGeom prst="rect">
            <a:avLst/>
          </a:prstGeom>
        </p:spPr>
        <p:txBody>
          <a:bodyPr lIns="0" tIns="0" rIns="0" bIns="0" rtlCol="0" anchor="t">
            <a:spAutoFit/>
          </a:bodyPr>
          <a:lstStyle/>
          <a:p>
            <a:pPr algn="just">
              <a:lnSpc>
                <a:spcPts val="4859"/>
              </a:lnSpc>
            </a:pPr>
            <a:r>
              <a:rPr lang="en-US" sz="2699">
                <a:solidFill>
                  <a:srgbClr val="FFFFFF"/>
                </a:solidFill>
                <a:ea typeface="字由点字倔强黑"/>
              </a:rPr>
              <a:t>在此架构下，区块链节点之间通过共识算法共识算法达成一致，智能合约实现自动化执行，用户界面提供友好的操作界面。</a:t>
            </a:r>
          </a:p>
          <a:p>
            <a:pPr marL="0" lvl="0" indent="0" algn="just">
              <a:lnSpc>
                <a:spcPts val="4859"/>
              </a:lnSpc>
              <a:spcBef>
                <a:spcPct val="0"/>
              </a:spcBef>
            </a:pPr>
            <a:endParaRPr lang="en-US" sz="2699">
              <a:solidFill>
                <a:srgbClr val="FFFFFF"/>
              </a:solidFill>
              <a:ea typeface="字由点字倔强黑"/>
            </a:endParaRPr>
          </a:p>
        </p:txBody>
      </p:sp>
      <p:grpSp>
        <p:nvGrpSpPr>
          <p:cNvPr id="31" name="Group 31"/>
          <p:cNvGrpSpPr/>
          <p:nvPr/>
        </p:nvGrpSpPr>
        <p:grpSpPr>
          <a:xfrm>
            <a:off x="13612277" y="6988369"/>
            <a:ext cx="4020114" cy="1423443"/>
            <a:chOff x="0" y="0"/>
            <a:chExt cx="5360152" cy="1897924"/>
          </a:xfrm>
        </p:grpSpPr>
        <p:sp>
          <p:nvSpPr>
            <p:cNvPr id="32" name="Freeform 32"/>
            <p:cNvSpPr/>
            <p:nvPr/>
          </p:nvSpPr>
          <p:spPr>
            <a:xfrm>
              <a:off x="0" y="0"/>
              <a:ext cx="5360152" cy="1897924"/>
            </a:xfrm>
            <a:custGeom>
              <a:avLst/>
              <a:gdLst/>
              <a:ahLst/>
              <a:cxnLst/>
              <a:rect l="l" t="t" r="r" b="b"/>
              <a:pathLst>
                <a:path w="5360152" h="1897924">
                  <a:moveTo>
                    <a:pt x="0" y="0"/>
                  </a:moveTo>
                  <a:lnTo>
                    <a:pt x="5360152" y="0"/>
                  </a:lnTo>
                  <a:lnTo>
                    <a:pt x="5360152" y="1897924"/>
                  </a:lnTo>
                  <a:lnTo>
                    <a:pt x="0" y="1897924"/>
                  </a:lnTo>
                  <a:lnTo>
                    <a:pt x="0" y="0"/>
                  </a:lnTo>
                  <a:close/>
                </a:path>
              </a:pathLst>
            </a:custGeom>
            <a:blipFill>
              <a:blip r:embed="rId7">
                <a:alphaModFix amt="80000"/>
                <a:extLst>
                  <a:ext uri="{96DAC541-7B7A-43D3-8B79-37D633B846F1}">
                    <asvg:svgBlip xmlns:asvg="http://schemas.microsoft.com/office/drawing/2016/SVG/main" r:embed="rId8"/>
                  </a:ext>
                </a:extLst>
              </a:blip>
              <a:stretch>
                <a:fillRect/>
              </a:stretch>
            </a:blipFill>
          </p:spPr>
        </p:sp>
        <p:grpSp>
          <p:nvGrpSpPr>
            <p:cNvPr id="33" name="Group 33"/>
            <p:cNvGrpSpPr/>
            <p:nvPr/>
          </p:nvGrpSpPr>
          <p:grpSpPr>
            <a:xfrm>
              <a:off x="340059" y="431133"/>
              <a:ext cx="4680033" cy="1121826"/>
              <a:chOff x="0" y="0"/>
              <a:chExt cx="15796978" cy="3786611"/>
            </a:xfrm>
          </p:grpSpPr>
          <p:sp>
            <p:nvSpPr>
              <p:cNvPr id="34" name="Freeform 34"/>
              <p:cNvSpPr/>
              <p:nvPr/>
            </p:nvSpPr>
            <p:spPr>
              <a:xfrm>
                <a:off x="0" y="0"/>
                <a:ext cx="15796978" cy="3786611"/>
              </a:xfrm>
              <a:custGeom>
                <a:avLst/>
                <a:gdLst/>
                <a:ahLst/>
                <a:cxnLst/>
                <a:rect l="l" t="t" r="r" b="b"/>
                <a:pathLst>
                  <a:path w="15796978" h="3786611">
                    <a:moveTo>
                      <a:pt x="1324610" y="0"/>
                    </a:moveTo>
                    <a:lnTo>
                      <a:pt x="0" y="0"/>
                    </a:lnTo>
                    <a:lnTo>
                      <a:pt x="0" y="2462001"/>
                    </a:lnTo>
                    <a:lnTo>
                      <a:pt x="1324610" y="3786611"/>
                    </a:lnTo>
                    <a:lnTo>
                      <a:pt x="15796978" y="3786611"/>
                    </a:lnTo>
                    <a:lnTo>
                      <a:pt x="15796978" y="0"/>
                    </a:lnTo>
                    <a:lnTo>
                      <a:pt x="1324610" y="0"/>
                    </a:lnTo>
                    <a:close/>
                  </a:path>
                </a:pathLst>
              </a:custGeom>
              <a:solidFill>
                <a:srgbClr val="7A00FF"/>
              </a:solidFill>
            </p:spPr>
          </p:sp>
        </p:grpSp>
        <p:sp>
          <p:nvSpPr>
            <p:cNvPr id="35" name="TextBox 35"/>
            <p:cNvSpPr txBox="1"/>
            <p:nvPr/>
          </p:nvSpPr>
          <p:spPr>
            <a:xfrm>
              <a:off x="340059" y="514246"/>
              <a:ext cx="4680033" cy="590941"/>
            </a:xfrm>
            <a:prstGeom prst="rect">
              <a:avLst/>
            </a:prstGeom>
          </p:spPr>
          <p:txBody>
            <a:bodyPr lIns="0" tIns="0" rIns="0" bIns="0" rtlCol="0" anchor="t">
              <a:spAutoFit/>
            </a:bodyPr>
            <a:lstStyle/>
            <a:p>
              <a:pPr marL="0" lvl="0" indent="0" algn="ctr">
                <a:lnSpc>
                  <a:spcPts val="3790"/>
                </a:lnSpc>
                <a:spcBef>
                  <a:spcPct val="0"/>
                </a:spcBef>
              </a:pPr>
              <a:r>
                <a:rPr lang="en-US" sz="2707">
                  <a:solidFill>
                    <a:srgbClr val="FFFFFF"/>
                  </a:solidFill>
                  <a:ea typeface="字由点字倔强黑"/>
                </a:rPr>
                <a:t>智能合约、用户界面等</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7432"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80000"/>
            </a:blip>
            <a:stretch>
              <a:fillRect/>
            </a:stretch>
          </a:blipFill>
        </p:spPr>
      </p:sp>
      <p:grpSp>
        <p:nvGrpSpPr>
          <p:cNvPr id="3" name="Group 3"/>
          <p:cNvGrpSpPr/>
          <p:nvPr/>
        </p:nvGrpSpPr>
        <p:grpSpPr>
          <a:xfrm>
            <a:off x="1028700" y="654557"/>
            <a:ext cx="16230600" cy="686150"/>
            <a:chOff x="0" y="-85725"/>
            <a:chExt cx="21640800" cy="914868"/>
          </a:xfrm>
        </p:grpSpPr>
        <p:sp>
          <p:nvSpPr>
            <p:cNvPr id="4" name="Freeform 4"/>
            <p:cNvSpPr/>
            <p:nvPr/>
          </p:nvSpPr>
          <p:spPr>
            <a:xfrm>
              <a:off x="13524087" y="77348"/>
              <a:ext cx="3545500" cy="652693"/>
            </a:xfrm>
            <a:custGeom>
              <a:avLst/>
              <a:gdLst/>
              <a:ahLst/>
              <a:cxnLst/>
              <a:rect l="l" t="t" r="r" b="b"/>
              <a:pathLst>
                <a:path w="3545500" h="652693">
                  <a:moveTo>
                    <a:pt x="0" y="0"/>
                  </a:moveTo>
                  <a:lnTo>
                    <a:pt x="3545500" y="0"/>
                  </a:lnTo>
                  <a:lnTo>
                    <a:pt x="3545500" y="652692"/>
                  </a:lnTo>
                  <a:lnTo>
                    <a:pt x="0" y="652692"/>
                  </a:lnTo>
                  <a:lnTo>
                    <a:pt x="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5" name="AutoShape 5"/>
            <p:cNvSpPr/>
            <p:nvPr/>
          </p:nvSpPr>
          <p:spPr>
            <a:xfrm>
              <a:off x="15575823" y="717340"/>
              <a:ext cx="6064977" cy="0"/>
            </a:xfrm>
            <a:prstGeom prst="line">
              <a:avLst/>
            </a:prstGeom>
            <a:ln w="25400" cap="flat">
              <a:solidFill>
                <a:srgbClr val="FFFFFF"/>
              </a:solidFill>
              <a:prstDash val="solid"/>
              <a:headEnd type="none" w="sm" len="sm"/>
              <a:tailEnd type="none" w="sm" len="sm"/>
            </a:ln>
          </p:spPr>
        </p:sp>
        <p:sp>
          <p:nvSpPr>
            <p:cNvPr id="6" name="Freeform 6"/>
            <p:cNvSpPr/>
            <p:nvPr/>
          </p:nvSpPr>
          <p:spPr>
            <a:xfrm flipH="1">
              <a:off x="4571213" y="77348"/>
              <a:ext cx="3545500" cy="652693"/>
            </a:xfrm>
            <a:custGeom>
              <a:avLst/>
              <a:gdLst/>
              <a:ahLst/>
              <a:cxnLst/>
              <a:rect l="l" t="t" r="r" b="b"/>
              <a:pathLst>
                <a:path w="3545500" h="652693">
                  <a:moveTo>
                    <a:pt x="3545500" y="0"/>
                  </a:moveTo>
                  <a:lnTo>
                    <a:pt x="0" y="0"/>
                  </a:lnTo>
                  <a:lnTo>
                    <a:pt x="0" y="652692"/>
                  </a:lnTo>
                  <a:lnTo>
                    <a:pt x="3545500" y="652692"/>
                  </a:lnTo>
                  <a:lnTo>
                    <a:pt x="3545500" y="0"/>
                  </a:lnTo>
                  <a:close/>
                </a:path>
              </a:pathLst>
            </a:custGeom>
            <a:blipFill>
              <a:blip r:embed="rId3">
                <a:extLst>
                  <a:ext uri="{96DAC541-7B7A-43D3-8B79-37D633B846F1}">
                    <asvg:svgBlip xmlns:asvg="http://schemas.microsoft.com/office/drawing/2016/SVG/main" r:embed="rId4"/>
                  </a:ext>
                </a:extLst>
              </a:blip>
              <a:stretch>
                <a:fillRect b="-65000"/>
              </a:stretch>
            </a:blipFill>
          </p:spPr>
        </p:sp>
        <p:sp>
          <p:nvSpPr>
            <p:cNvPr id="7" name="AutoShape 7"/>
            <p:cNvSpPr/>
            <p:nvPr/>
          </p:nvSpPr>
          <p:spPr>
            <a:xfrm>
              <a:off x="0" y="717340"/>
              <a:ext cx="6064977" cy="0"/>
            </a:xfrm>
            <a:prstGeom prst="line">
              <a:avLst/>
            </a:prstGeom>
            <a:ln w="25400" cap="flat">
              <a:solidFill>
                <a:srgbClr val="FFFFFF"/>
              </a:solidFill>
              <a:prstDash val="solid"/>
              <a:headEnd type="none" w="sm" len="sm"/>
              <a:tailEnd type="none" w="sm" len="sm"/>
            </a:ln>
          </p:spPr>
        </p:sp>
        <p:sp>
          <p:nvSpPr>
            <p:cNvPr id="8" name="TextBox 8"/>
            <p:cNvSpPr txBox="1"/>
            <p:nvPr/>
          </p:nvSpPr>
          <p:spPr>
            <a:xfrm>
              <a:off x="8167513" y="-85725"/>
              <a:ext cx="5305773" cy="914868"/>
            </a:xfrm>
            <a:prstGeom prst="rect">
              <a:avLst/>
            </a:prstGeom>
          </p:spPr>
          <p:txBody>
            <a:bodyPr lIns="0" tIns="0" rIns="0" bIns="0" rtlCol="0" anchor="t">
              <a:spAutoFit/>
            </a:bodyPr>
            <a:lstStyle/>
            <a:p>
              <a:pPr algn="ctr">
                <a:lnSpc>
                  <a:spcPts val="5740"/>
                </a:lnSpc>
              </a:pPr>
              <a:r>
                <a:rPr lang="en-US" sz="4100" dirty="0" err="1">
                  <a:solidFill>
                    <a:srgbClr val="FFFFFF"/>
                  </a:solidFill>
                  <a:ea typeface="字由点字倔强黑"/>
                </a:rPr>
                <a:t>技术架构与</a:t>
              </a:r>
              <a:r>
                <a:rPr lang="zh-CN" altLang="en-US" sz="4100" dirty="0">
                  <a:solidFill>
                    <a:srgbClr val="FFFFFF"/>
                  </a:solidFill>
                  <a:ea typeface="字由点字倔强黑"/>
                </a:rPr>
                <a:t>网络</a:t>
              </a:r>
              <a:endParaRPr lang="en-US" sz="4100" dirty="0">
                <a:solidFill>
                  <a:srgbClr val="FFFFFF"/>
                </a:solidFill>
                <a:ea typeface="字由点字倔强黑"/>
              </a:endParaRPr>
            </a:p>
          </p:txBody>
        </p:sp>
      </p:grpSp>
      <p:sp>
        <p:nvSpPr>
          <p:cNvPr id="9" name="Freeform 9"/>
          <p:cNvSpPr/>
          <p:nvPr/>
        </p:nvSpPr>
        <p:spPr>
          <a:xfrm>
            <a:off x="1485778" y="2987870"/>
            <a:ext cx="6858461" cy="6208054"/>
          </a:xfrm>
          <a:custGeom>
            <a:avLst/>
            <a:gdLst/>
            <a:ahLst/>
            <a:cxnLst/>
            <a:rect l="l" t="t" r="r" b="b"/>
            <a:pathLst>
              <a:path w="6858461" h="6208054">
                <a:moveTo>
                  <a:pt x="0" y="0"/>
                </a:moveTo>
                <a:lnTo>
                  <a:pt x="6858461" y="0"/>
                </a:lnTo>
                <a:lnTo>
                  <a:pt x="6858461" y="6208054"/>
                </a:lnTo>
                <a:lnTo>
                  <a:pt x="0" y="6208054"/>
                </a:lnTo>
                <a:lnTo>
                  <a:pt x="0" y="0"/>
                </a:lnTo>
                <a:close/>
              </a:path>
            </a:pathLst>
          </a:custGeom>
          <a:blipFill>
            <a:blip r:embed="rId5"/>
            <a:stretch>
              <a:fillRect b="-5869"/>
            </a:stretch>
          </a:blipFill>
        </p:spPr>
      </p:sp>
      <p:grpSp>
        <p:nvGrpSpPr>
          <p:cNvPr id="10" name="Group 10"/>
          <p:cNvGrpSpPr/>
          <p:nvPr/>
        </p:nvGrpSpPr>
        <p:grpSpPr>
          <a:xfrm>
            <a:off x="9089543" y="1266381"/>
            <a:ext cx="7231886" cy="7647176"/>
            <a:chOff x="0" y="133072"/>
            <a:chExt cx="9642515" cy="10196234"/>
          </a:xfrm>
        </p:grpSpPr>
        <p:sp>
          <p:nvSpPr>
            <p:cNvPr id="11" name="Freeform 11"/>
            <p:cNvSpPr/>
            <p:nvPr/>
          </p:nvSpPr>
          <p:spPr>
            <a:xfrm>
              <a:off x="26044" y="6333053"/>
              <a:ext cx="9616471" cy="3996253"/>
            </a:xfrm>
            <a:custGeom>
              <a:avLst/>
              <a:gdLst/>
              <a:ahLst/>
              <a:cxnLst/>
              <a:rect l="l" t="t" r="r" b="b"/>
              <a:pathLst>
                <a:path w="9616471" h="3996253">
                  <a:moveTo>
                    <a:pt x="0" y="0"/>
                  </a:moveTo>
                  <a:lnTo>
                    <a:pt x="9616471" y="0"/>
                  </a:lnTo>
                  <a:lnTo>
                    <a:pt x="9616471" y="3996253"/>
                  </a:lnTo>
                  <a:lnTo>
                    <a:pt x="0" y="3996253"/>
                  </a:lnTo>
                  <a:lnTo>
                    <a:pt x="0" y="0"/>
                  </a:lnTo>
                  <a:close/>
                </a:path>
              </a:pathLst>
            </a:custGeom>
            <a:blipFill>
              <a:blip r:embed="rId6">
                <a:alphaModFix amt="80000"/>
                <a:extLst>
                  <a:ext uri="{96DAC541-7B7A-43D3-8B79-37D633B846F1}">
                    <asvg:svgBlip xmlns:asvg="http://schemas.microsoft.com/office/drawing/2016/SVG/main" r:embed="rId7"/>
                  </a:ext>
                </a:extLst>
              </a:blip>
              <a:stretch>
                <a:fillRect l="-5795" t="-55094" r="-133582" b="-48867"/>
              </a:stretch>
            </a:blipFill>
          </p:spPr>
          <p:txBody>
            <a:bodyPr/>
            <a:lstStyle/>
            <a:p>
              <a:r>
                <a:rPr lang="zh-CN" altLang="en-US" sz="2300" b="1" dirty="0">
                  <a:solidFill>
                    <a:schemeClr val="bg1"/>
                  </a:solidFill>
                </a:rPr>
                <a:t>采用联盟链技术构建系统，主要包括区块链节点、共识算法、智能合约和用户界面等组件。通过多方参与共识机制和去中心化存储，确保系统的可靠性和稳定性。在此架构下，区块链节点之间通过共识算法共识算法达成一致，智能合约实现自动化执行，用户界面提供友好的操作界面。整个系统基于联盟链技术，实现了参与者之间的信任合作，保障数据的安全性和不可篡改性，为各方提供高效、透明的交互环境。</a:t>
              </a:r>
            </a:p>
            <a:p>
              <a:endParaRPr lang="zh-CN" altLang="en-US" dirty="0"/>
            </a:p>
          </p:txBody>
        </p:sp>
        <p:sp>
          <p:nvSpPr>
            <p:cNvPr id="12" name="TextBox 12"/>
            <p:cNvSpPr txBox="1"/>
            <p:nvPr/>
          </p:nvSpPr>
          <p:spPr>
            <a:xfrm>
              <a:off x="0" y="133072"/>
              <a:ext cx="9420134" cy="670013"/>
            </a:xfrm>
            <a:prstGeom prst="rect">
              <a:avLst/>
            </a:prstGeom>
          </p:spPr>
          <p:txBody>
            <a:bodyPr lIns="0" tIns="0" rIns="0" bIns="0" rtlCol="0" anchor="t">
              <a:spAutoFit/>
            </a:bodyPr>
            <a:lstStyle/>
            <a:p>
              <a:pPr algn="ctr">
                <a:lnSpc>
                  <a:spcPts val="4195"/>
                </a:lnSpc>
              </a:pPr>
              <a:endParaRPr lang="en-US" sz="2997" dirty="0">
                <a:solidFill>
                  <a:srgbClr val="FFFFFF"/>
                </a:solidFill>
                <a:latin typeface="字由点字倔强黑"/>
                <a:ea typeface="字由点字倔强黑"/>
              </a:endParaRPr>
            </a:p>
          </p:txBody>
        </p:sp>
      </p:grpSp>
      <p:sp>
        <p:nvSpPr>
          <p:cNvPr id="13" name="Freeform 13"/>
          <p:cNvSpPr/>
          <p:nvPr/>
        </p:nvSpPr>
        <p:spPr>
          <a:xfrm>
            <a:off x="8622058" y="1562100"/>
            <a:ext cx="7758537" cy="3458575"/>
          </a:xfrm>
          <a:custGeom>
            <a:avLst/>
            <a:gdLst/>
            <a:ahLst/>
            <a:cxnLst/>
            <a:rect l="l" t="t" r="r" b="b"/>
            <a:pathLst>
              <a:path w="7758537" h="3458575">
                <a:moveTo>
                  <a:pt x="0" y="0"/>
                </a:moveTo>
                <a:lnTo>
                  <a:pt x="7758537" y="0"/>
                </a:lnTo>
                <a:lnTo>
                  <a:pt x="7758537" y="3458575"/>
                </a:lnTo>
                <a:lnTo>
                  <a:pt x="0" y="3458575"/>
                </a:lnTo>
                <a:lnTo>
                  <a:pt x="0" y="0"/>
                </a:lnTo>
                <a:close/>
              </a:path>
            </a:pathLst>
          </a:custGeom>
          <a:blipFill>
            <a:blip r:embed="rId8"/>
            <a:stretch>
              <a:fillRect t="-1035" b="-2404"/>
            </a:stretch>
          </a:blipFill>
        </p:spPr>
      </p:sp>
      <p:sp>
        <p:nvSpPr>
          <p:cNvPr id="14" name="TextBox 14"/>
          <p:cNvSpPr txBox="1"/>
          <p:nvPr/>
        </p:nvSpPr>
        <p:spPr>
          <a:xfrm>
            <a:off x="3537137" y="1878144"/>
            <a:ext cx="2793844" cy="745464"/>
          </a:xfrm>
          <a:prstGeom prst="rect">
            <a:avLst/>
          </a:prstGeom>
        </p:spPr>
        <p:txBody>
          <a:bodyPr lIns="0" tIns="0" rIns="0" bIns="0" rtlCol="0" anchor="t">
            <a:spAutoFit/>
          </a:bodyPr>
          <a:lstStyle/>
          <a:p>
            <a:pPr algn="ctr">
              <a:lnSpc>
                <a:spcPts val="6160"/>
              </a:lnSpc>
            </a:pPr>
            <a:r>
              <a:rPr lang="en-US" sz="4400" dirty="0" err="1">
                <a:solidFill>
                  <a:srgbClr val="FFFFFF"/>
                </a:solidFill>
                <a:ea typeface="字由点字倔强黑"/>
              </a:rPr>
              <a:t>技术架构</a:t>
            </a:r>
            <a:endParaRPr lang="en-US" sz="4400" dirty="0">
              <a:solidFill>
                <a:srgbClr val="FFFFFF"/>
              </a:solidFill>
              <a:ea typeface="字由点字倔强黑"/>
            </a:endParaRPr>
          </a:p>
        </p:txBody>
      </p:sp>
      <p:sp>
        <p:nvSpPr>
          <p:cNvPr id="15" name="文本框 14">
            <a:extLst>
              <a:ext uri="{FF2B5EF4-FFF2-40B4-BE49-F238E27FC236}">
                <a16:creationId xmlns:a16="http://schemas.microsoft.com/office/drawing/2014/main" id="{2970E337-BFD3-E387-955F-2DC6C4B1BD2D}"/>
              </a:ext>
            </a:extLst>
          </p:cNvPr>
          <p:cNvSpPr txBox="1"/>
          <p:nvPr/>
        </p:nvSpPr>
        <p:spPr>
          <a:xfrm>
            <a:off x="11193101" y="5020675"/>
            <a:ext cx="2749471" cy="707886"/>
          </a:xfrm>
          <a:prstGeom prst="rect">
            <a:avLst/>
          </a:prstGeom>
          <a:noFill/>
        </p:spPr>
        <p:txBody>
          <a:bodyPr wrap="none" rtlCol="0">
            <a:spAutoFit/>
          </a:bodyPr>
          <a:lstStyle/>
          <a:p>
            <a:pPr algn="ctr"/>
            <a:r>
              <a:rPr lang="zh-CN" altLang="en-US" sz="4000" b="1" dirty="0">
                <a:solidFill>
                  <a:schemeClr val="bg1"/>
                </a:solidFill>
              </a:rPr>
              <a:t>网络拓扑图</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TotalTime>
  <Words>362</Words>
  <Application>Microsoft Office PowerPoint</Application>
  <PresentationFormat>自定义</PresentationFormat>
  <Paragraphs>96</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字由点字典黑 75J</vt:lpstr>
      <vt:lpstr>Calibri</vt:lpstr>
      <vt:lpstr>Arial</vt:lpstr>
      <vt:lpstr>Inndam</vt:lpstr>
      <vt:lpstr>字由点字典黑 65J</vt:lpstr>
      <vt:lpstr>字由点字倔强黑</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煦堂 范</cp:lastModifiedBy>
  <cp:revision>1</cp:revision>
  <dcterms:created xsi:type="dcterms:W3CDTF">2006-08-16T00:00:00Z</dcterms:created>
  <dcterms:modified xsi:type="dcterms:W3CDTF">2024-04-16T00:33:08Z</dcterms:modified>
  <dc:identifier>DAGCZ2zJpls</dc:identifier>
</cp:coreProperties>
</file>